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26"/>
  </p:notesMasterIdLst>
  <p:sldIdLst>
    <p:sldId id="634" r:id="rId2"/>
    <p:sldId id="848" r:id="rId3"/>
    <p:sldId id="1077" r:id="rId4"/>
    <p:sldId id="1078" r:id="rId5"/>
    <p:sldId id="1057" r:id="rId6"/>
    <p:sldId id="1058" r:id="rId7"/>
    <p:sldId id="1104" r:id="rId8"/>
    <p:sldId id="1103" r:id="rId9"/>
    <p:sldId id="1111" r:id="rId10"/>
    <p:sldId id="1107" r:id="rId11"/>
    <p:sldId id="1109" r:id="rId12"/>
    <p:sldId id="1108" r:id="rId13"/>
    <p:sldId id="1110" r:id="rId14"/>
    <p:sldId id="942" r:id="rId15"/>
    <p:sldId id="1114" r:id="rId16"/>
    <p:sldId id="1118" r:id="rId17"/>
    <p:sldId id="1123" r:id="rId18"/>
    <p:sldId id="1128" r:id="rId19"/>
    <p:sldId id="1124" r:id="rId20"/>
    <p:sldId id="1132" r:id="rId21"/>
    <p:sldId id="1134" r:id="rId22"/>
    <p:sldId id="1135" r:id="rId23"/>
    <p:sldId id="518" r:id="rId24"/>
    <p:sldId id="516" r:id="rId25"/>
  </p:sldIdLst>
  <p:sldSz cx="10691813" cy="7559675"/>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iagnostique territorial Moret Seine et Loing" id="{213E2BE8-4247-4EC6-9546-CBDCD71CDD2B}">
          <p14:sldIdLst>
            <p14:sldId id="634"/>
            <p14:sldId id="848"/>
            <p14:sldId id="1077"/>
            <p14:sldId id="1078"/>
            <p14:sldId id="1057"/>
            <p14:sldId id="1058"/>
            <p14:sldId id="1104"/>
            <p14:sldId id="1103"/>
            <p14:sldId id="1111"/>
            <p14:sldId id="1107"/>
            <p14:sldId id="1109"/>
            <p14:sldId id="1108"/>
            <p14:sldId id="1110"/>
            <p14:sldId id="942"/>
            <p14:sldId id="1114"/>
            <p14:sldId id="1118"/>
            <p14:sldId id="1123"/>
            <p14:sldId id="1128"/>
            <p14:sldId id="1124"/>
            <p14:sldId id="1132"/>
            <p14:sldId id="1134"/>
            <p14:sldId id="1135"/>
            <p14:sldId id="518"/>
            <p14:sldId id="51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ndra" initials="A" lastIdx="16" clrIdx="0">
    <p:extLst>
      <p:ext uri="{19B8F6BF-5375-455C-9EA6-DF929625EA0E}">
        <p15:presenceInfo xmlns:p15="http://schemas.microsoft.com/office/powerpoint/2012/main" userId="Alexandra" providerId="None"/>
      </p:ext>
    </p:extLst>
  </p:cmAuthor>
  <p:cmAuthor id="2" name="Utilisateur" initials="U" lastIdx="1" clrIdx="1">
    <p:extLst>
      <p:ext uri="{19B8F6BF-5375-455C-9EA6-DF929625EA0E}">
        <p15:presenceInfo xmlns:p15="http://schemas.microsoft.com/office/powerpoint/2012/main" userId="Utilisateur" providerId="None"/>
      </p:ext>
    </p:extLst>
  </p:cmAuthor>
  <p:cmAuthor id="3" name="Alexandra Watier" initials="AW" lastIdx="4" clrIdx="2">
    <p:extLst>
      <p:ext uri="{19B8F6BF-5375-455C-9EA6-DF929625EA0E}">
        <p15:presenceInfo xmlns:p15="http://schemas.microsoft.com/office/powerpoint/2012/main" userId="a2396c65e8dcf9df" providerId="Windows Live"/>
      </p:ext>
    </p:extLst>
  </p:cmAuthor>
  <p:cmAuthor id="4" name="Gwennyn YARDIN" initials="GY" lastIdx="14" clrIdx="3">
    <p:extLst>
      <p:ext uri="{19B8F6BF-5375-455C-9EA6-DF929625EA0E}">
        <p15:presenceInfo xmlns:p15="http://schemas.microsoft.com/office/powerpoint/2012/main" userId="S-1-5-21-3502974911-3993765034-326089996-1221" providerId="AD"/>
      </p:ext>
    </p:extLst>
  </p:cmAuthor>
  <p:cmAuthor id="5" name="GAMBLIN Marion" initials="GM" lastIdx="1" clrIdx="4">
    <p:extLst>
      <p:ext uri="{19B8F6BF-5375-455C-9EA6-DF929625EA0E}">
        <p15:presenceInfo xmlns:p15="http://schemas.microsoft.com/office/powerpoint/2012/main" userId="GAMBLIN Mari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82BC"/>
    <a:srgbClr val="006DB1"/>
    <a:srgbClr val="C3E7D1"/>
    <a:srgbClr val="00892F"/>
    <a:srgbClr val="D4D9EC"/>
    <a:srgbClr val="029DD1"/>
    <a:srgbClr val="666666"/>
    <a:srgbClr val="016974"/>
    <a:srgbClr val="33CCCC"/>
    <a:srgbClr val="D14F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30" autoAdjust="0"/>
    <p:restoredTop sz="93725" autoAdjust="0"/>
  </p:normalViewPr>
  <p:slideViewPr>
    <p:cSldViewPr snapToGrid="0">
      <p:cViewPr varScale="1">
        <p:scale>
          <a:sx n="98" d="100"/>
          <a:sy n="98" d="100"/>
        </p:scale>
        <p:origin x="1572" y="84"/>
      </p:cViewPr>
      <p:guideLst/>
    </p:cSldViewPr>
  </p:slideViewPr>
  <p:notesTextViewPr>
    <p:cViewPr>
      <p:scale>
        <a:sx n="3" d="2"/>
        <a:sy n="3" d="2"/>
      </p:scale>
      <p:origin x="0" y="0"/>
    </p:cViewPr>
  </p:notesTextViewPr>
  <p:sorterViewPr>
    <p:cViewPr>
      <p:scale>
        <a:sx n="130" d="100"/>
        <a:sy n="130" d="100"/>
      </p:scale>
      <p:origin x="0" y="-801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G:\Drive%20partag&#233;s\BLE-Pole_TE\Missions\0412-AO_PCAET_SDESM\0412_Travail\CCPB\01_Diagnostic\14.06_Strat&#233;gie_CCPB.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G:\Drive%20partag&#233;s\BLE-Pole_TE\Missions\0412-AO_PCAET_SDESM\0412_Travail\CCPB\01_Diagnostic\14.06_Strat&#233;gie_CCPB.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G:\Drive%20partag&#233;s\BLE-Pole_TE\Missions\0412-AO_PCAET_SDESM\0412_Travail\CCPB\01_Diagnostic\14.06_Strat&#233;gie_CCPB.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G:\Drive%20partag&#233;s\BLE-Pole_TE\Missions\0412-AO_PCAET_SDESM\0412_Travail\CCPB\01_Diagnostic\14.06_Strat&#233;gie_CCPB.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fr-FR" sz="1200" b="1">
                <a:latin typeface="Calibri" panose="020F0502020204030204" pitchFamily="34" charset="0"/>
                <a:cs typeface="Calibri" panose="020F0502020204030204" pitchFamily="34" charset="0"/>
              </a:rPr>
              <a:t>Emissions de gaz à effet de serre en 2030</a:t>
            </a:r>
            <a:r>
              <a:rPr lang="fr-FR" sz="1200" b="1" baseline="0">
                <a:latin typeface="Calibri" panose="020F0502020204030204" pitchFamily="34" charset="0"/>
                <a:cs typeface="Calibri" panose="020F0502020204030204" pitchFamily="34" charset="0"/>
              </a:rPr>
              <a:t> en fonction des scénarios </a:t>
            </a:r>
            <a:endParaRPr lang="fr-FR" sz="1200" b="1">
              <a:latin typeface="Calibri" panose="020F0502020204030204" pitchFamily="34" charset="0"/>
              <a:cs typeface="Calibri" panose="020F0502020204030204" pitchFamily="34" charset="0"/>
            </a:endParaRPr>
          </a:p>
        </c:rich>
      </c:tx>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title>
    <c:autoTitleDeleted val="0"/>
    <c:plotArea>
      <c:layout/>
      <c:barChart>
        <c:barDir val="col"/>
        <c:grouping val="stacked"/>
        <c:varyColors val="0"/>
        <c:ser>
          <c:idx val="0"/>
          <c:order val="0"/>
          <c:tx>
            <c:strRef>
              <c:f>Graphiques!$E$130</c:f>
              <c:strCache>
                <c:ptCount val="1"/>
                <c:pt idx="0">
                  <c:v>Résidentiel</c:v>
                </c:pt>
              </c:strCache>
            </c:strRef>
          </c:tx>
          <c:spPr>
            <a:solidFill>
              <a:schemeClr val="accent2"/>
            </a:solidFill>
            <a:ln>
              <a:noFill/>
            </a:ln>
            <a:effectLst/>
          </c:spPr>
          <c:invertIfNegative val="0"/>
          <c:cat>
            <c:strRef>
              <c:f>Graphiques!$F$129:$I$129</c:f>
              <c:strCache>
                <c:ptCount val="3"/>
                <c:pt idx="0">
                  <c:v>Tendanciel 2030</c:v>
                </c:pt>
                <c:pt idx="1">
                  <c:v>Réglementaire 2030 - SNBC</c:v>
                </c:pt>
                <c:pt idx="2">
                  <c:v>Stratégie Portes Briardes</c:v>
                </c:pt>
              </c:strCache>
              <c:extLst/>
            </c:strRef>
          </c:cat>
          <c:val>
            <c:numRef>
              <c:f>Graphiques!$F$130:$I$130</c:f>
              <c:numCache>
                <c:formatCode>_-* #\ ##0\ _€_-"tCO2e";\-* #\ ##0\ _€_-"tCO2e";_-* "-"??\ _€_-"tCO2e";_-@_-</c:formatCode>
                <c:ptCount val="3"/>
                <c:pt idx="0">
                  <c:v>59164.782293585638</c:v>
                </c:pt>
                <c:pt idx="1">
                  <c:v>25803.000000000022</c:v>
                </c:pt>
                <c:pt idx="2">
                  <c:v>32128.352273910517</c:v>
                </c:pt>
              </c:numCache>
              <c:extLst/>
            </c:numRef>
          </c:val>
          <c:extLst>
            <c:ext xmlns:c16="http://schemas.microsoft.com/office/drawing/2014/chart" uri="{C3380CC4-5D6E-409C-BE32-E72D297353CC}">
              <c16:uniqueId val="{00000000-6969-4C97-A50E-54CFED826106}"/>
            </c:ext>
          </c:extLst>
        </c:ser>
        <c:ser>
          <c:idx val="1"/>
          <c:order val="1"/>
          <c:tx>
            <c:strRef>
              <c:f>Graphiques!$E$131</c:f>
              <c:strCache>
                <c:ptCount val="1"/>
                <c:pt idx="0">
                  <c:v>Tertiaire</c:v>
                </c:pt>
              </c:strCache>
            </c:strRef>
          </c:tx>
          <c:spPr>
            <a:solidFill>
              <a:schemeClr val="accent3"/>
            </a:solidFill>
            <a:ln>
              <a:noFill/>
            </a:ln>
            <a:effectLst/>
          </c:spPr>
          <c:invertIfNegative val="0"/>
          <c:cat>
            <c:strRef>
              <c:f>Graphiques!$F$129:$I$129</c:f>
              <c:strCache>
                <c:ptCount val="3"/>
                <c:pt idx="0">
                  <c:v>Tendanciel 2030</c:v>
                </c:pt>
                <c:pt idx="1">
                  <c:v>Réglementaire 2030 - SNBC</c:v>
                </c:pt>
                <c:pt idx="2">
                  <c:v>Stratégie Portes Briardes</c:v>
                </c:pt>
              </c:strCache>
              <c:extLst/>
            </c:strRef>
          </c:cat>
          <c:val>
            <c:numRef>
              <c:f>Graphiques!$F$131:$I$131</c:f>
              <c:numCache>
                <c:formatCode>_-* #\ ##0\ _€_-"tCO2e";\-* #\ ##0\ _€_-"tCO2e";_-* "-"??\ _€_-"tCO2e";_-@_-</c:formatCode>
                <c:ptCount val="3"/>
                <c:pt idx="0">
                  <c:v>13039.961124815778</c:v>
                </c:pt>
                <c:pt idx="1">
                  <c:v>5687.0000000000045</c:v>
                </c:pt>
                <c:pt idx="2">
                  <c:v>7524.7323299468335</c:v>
                </c:pt>
              </c:numCache>
              <c:extLst/>
            </c:numRef>
          </c:val>
          <c:extLst>
            <c:ext xmlns:c16="http://schemas.microsoft.com/office/drawing/2014/chart" uri="{C3380CC4-5D6E-409C-BE32-E72D297353CC}">
              <c16:uniqueId val="{00000001-6969-4C97-A50E-54CFED826106}"/>
            </c:ext>
          </c:extLst>
        </c:ser>
        <c:ser>
          <c:idx val="2"/>
          <c:order val="2"/>
          <c:tx>
            <c:strRef>
              <c:f>Graphiques!$E$132</c:f>
              <c:strCache>
                <c:ptCount val="1"/>
                <c:pt idx="0">
                  <c:v>Transports</c:v>
                </c:pt>
              </c:strCache>
            </c:strRef>
          </c:tx>
          <c:spPr>
            <a:solidFill>
              <a:schemeClr val="accent4"/>
            </a:solidFill>
            <a:ln>
              <a:noFill/>
            </a:ln>
            <a:effectLst/>
          </c:spPr>
          <c:invertIfNegative val="0"/>
          <c:cat>
            <c:strRef>
              <c:f>Graphiques!$F$129:$I$129</c:f>
              <c:strCache>
                <c:ptCount val="3"/>
                <c:pt idx="0">
                  <c:v>Tendanciel 2030</c:v>
                </c:pt>
                <c:pt idx="1">
                  <c:v>Réglementaire 2030 - SNBC</c:v>
                </c:pt>
                <c:pt idx="2">
                  <c:v>Stratégie Portes Briardes</c:v>
                </c:pt>
              </c:strCache>
              <c:extLst/>
            </c:strRef>
          </c:cat>
          <c:val>
            <c:numRef>
              <c:f>Graphiques!$F$132:$I$132</c:f>
              <c:numCache>
                <c:formatCode>_-* #\ ##0\ _€_-"tCO2e";\-* #\ ##0\ _€_-"tCO2e";_-* "-"??\ _€_-"tCO2e";_-@_-</c:formatCode>
                <c:ptCount val="3"/>
                <c:pt idx="0">
                  <c:v>51917.593206994672</c:v>
                </c:pt>
                <c:pt idx="1">
                  <c:v>33741</c:v>
                </c:pt>
                <c:pt idx="2">
                  <c:v>28381.666666666664</c:v>
                </c:pt>
              </c:numCache>
              <c:extLst/>
            </c:numRef>
          </c:val>
          <c:extLst>
            <c:ext xmlns:c16="http://schemas.microsoft.com/office/drawing/2014/chart" uri="{C3380CC4-5D6E-409C-BE32-E72D297353CC}">
              <c16:uniqueId val="{00000002-6969-4C97-A50E-54CFED826106}"/>
            </c:ext>
          </c:extLst>
        </c:ser>
        <c:ser>
          <c:idx val="3"/>
          <c:order val="3"/>
          <c:tx>
            <c:strRef>
              <c:f>Graphiques!$E$133</c:f>
              <c:strCache>
                <c:ptCount val="1"/>
                <c:pt idx="0">
                  <c:v>Industrie</c:v>
                </c:pt>
              </c:strCache>
            </c:strRef>
          </c:tx>
          <c:spPr>
            <a:solidFill>
              <a:schemeClr val="accent5"/>
            </a:solidFill>
            <a:ln>
              <a:noFill/>
            </a:ln>
            <a:effectLst/>
          </c:spPr>
          <c:invertIfNegative val="0"/>
          <c:cat>
            <c:strRef>
              <c:f>Graphiques!$F$129:$I$129</c:f>
              <c:strCache>
                <c:ptCount val="3"/>
                <c:pt idx="0">
                  <c:v>Tendanciel 2030</c:v>
                </c:pt>
                <c:pt idx="1">
                  <c:v>Réglementaire 2030 - SNBC</c:v>
                </c:pt>
                <c:pt idx="2">
                  <c:v>Stratégie Portes Briardes</c:v>
                </c:pt>
              </c:strCache>
              <c:extLst/>
            </c:strRef>
          </c:cat>
          <c:val>
            <c:numRef>
              <c:f>Graphiques!$F$133:$I$133</c:f>
              <c:numCache>
                <c:formatCode>_-* #\ ##0\ _€_-"tCO2e";\-* #\ ##0\ _€_-"tCO2e";_-* "-"??\ _€_-"tCO2e";_-@_-</c:formatCode>
                <c:ptCount val="3"/>
                <c:pt idx="0">
                  <c:v>10413.824347300189</c:v>
                </c:pt>
                <c:pt idx="1">
                  <c:v>9164.9999999999964</c:v>
                </c:pt>
                <c:pt idx="2">
                  <c:v>6638.0841121495323</c:v>
                </c:pt>
              </c:numCache>
              <c:extLst/>
            </c:numRef>
          </c:val>
          <c:extLst>
            <c:ext xmlns:c16="http://schemas.microsoft.com/office/drawing/2014/chart" uri="{C3380CC4-5D6E-409C-BE32-E72D297353CC}">
              <c16:uniqueId val="{00000003-6969-4C97-A50E-54CFED826106}"/>
            </c:ext>
          </c:extLst>
        </c:ser>
        <c:ser>
          <c:idx val="4"/>
          <c:order val="4"/>
          <c:tx>
            <c:strRef>
              <c:f>Graphiques!$E$134</c:f>
              <c:strCache>
                <c:ptCount val="1"/>
                <c:pt idx="0">
                  <c:v>Agriculture</c:v>
                </c:pt>
              </c:strCache>
            </c:strRef>
          </c:tx>
          <c:spPr>
            <a:solidFill>
              <a:schemeClr val="accent1"/>
            </a:solidFill>
            <a:ln>
              <a:noFill/>
            </a:ln>
            <a:effectLst/>
          </c:spPr>
          <c:invertIfNegative val="0"/>
          <c:cat>
            <c:strRef>
              <c:f>Graphiques!$F$129:$I$129</c:f>
              <c:strCache>
                <c:ptCount val="3"/>
                <c:pt idx="0">
                  <c:v>Tendanciel 2030</c:v>
                </c:pt>
                <c:pt idx="1">
                  <c:v>Réglementaire 2030 - SNBC</c:v>
                </c:pt>
                <c:pt idx="2">
                  <c:v>Stratégie Portes Briardes</c:v>
                </c:pt>
              </c:strCache>
              <c:extLst/>
            </c:strRef>
          </c:cat>
          <c:val>
            <c:numRef>
              <c:f>Graphiques!$F$134:$I$134</c:f>
              <c:numCache>
                <c:formatCode>_-* #\ ##0\ _€_-"tCO2e";\-* #\ ##0\ _€_-"tCO2e";_-* "-"??\ _€_-"tCO2e";_-@_-</c:formatCode>
                <c:ptCount val="3"/>
                <c:pt idx="0">
                  <c:v>3672.4397829027612</c:v>
                </c:pt>
                <c:pt idx="1">
                  <c:v>3120.0000000000027</c:v>
                </c:pt>
                <c:pt idx="2">
                  <c:v>2386.363636363636</c:v>
                </c:pt>
              </c:numCache>
              <c:extLst/>
            </c:numRef>
          </c:val>
          <c:extLst>
            <c:ext xmlns:c16="http://schemas.microsoft.com/office/drawing/2014/chart" uri="{C3380CC4-5D6E-409C-BE32-E72D297353CC}">
              <c16:uniqueId val="{00000004-6969-4C97-A50E-54CFED826106}"/>
            </c:ext>
          </c:extLst>
        </c:ser>
        <c:dLbls>
          <c:showLegendKey val="0"/>
          <c:showVal val="0"/>
          <c:showCatName val="0"/>
          <c:showSerName val="0"/>
          <c:showPercent val="0"/>
          <c:showBubbleSize val="0"/>
        </c:dLbls>
        <c:gapWidth val="150"/>
        <c:overlap val="100"/>
        <c:axId val="235902128"/>
        <c:axId val="235902672"/>
      </c:barChart>
      <c:catAx>
        <c:axId val="235902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crossAx val="235902672"/>
        <c:crosses val="autoZero"/>
        <c:auto val="1"/>
        <c:lblAlgn val="ctr"/>
        <c:lblOffset val="100"/>
        <c:noMultiLvlLbl val="0"/>
      </c:catAx>
      <c:valAx>
        <c:axId val="235902672"/>
        <c:scaling>
          <c:orientation val="minMax"/>
        </c:scaling>
        <c:delete val="0"/>
        <c:axPos val="l"/>
        <c:majorGridlines>
          <c:spPr>
            <a:ln w="9525" cap="flat" cmpd="sng" algn="ctr">
              <a:solidFill>
                <a:schemeClr val="tx1">
                  <a:lumMod val="15000"/>
                  <a:lumOff val="85000"/>
                </a:schemeClr>
              </a:solidFill>
              <a:round/>
            </a:ln>
            <a:effectLst/>
          </c:spPr>
        </c:majorGridlines>
        <c:numFmt formatCode="_-* #\ ##0\ _€_-&quot;tCO2e&quot;;\-* #\ ##0\ _€_-&quot;tCO2e&quot;;_-* &quot;-&quot;??\ _€_-&quot;tCO2e&quot;;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crossAx val="2359021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fr-FR" sz="1200" b="1" dirty="0">
                <a:latin typeface="Calibri" panose="020F0502020204030204" pitchFamily="34" charset="0"/>
                <a:cs typeface="Calibri" panose="020F0502020204030204" pitchFamily="34" charset="0"/>
              </a:rPr>
              <a:t>Consommations d'énergie</a:t>
            </a:r>
            <a:r>
              <a:rPr lang="fr-FR" sz="1200" b="1" baseline="0" dirty="0">
                <a:latin typeface="Calibri" panose="020F0502020204030204" pitchFamily="34" charset="0"/>
                <a:cs typeface="Calibri" panose="020F0502020204030204" pitchFamily="34" charset="0"/>
              </a:rPr>
              <a:t> </a:t>
            </a:r>
            <a:r>
              <a:rPr lang="fr-FR" sz="1200" b="1" dirty="0">
                <a:latin typeface="Calibri" panose="020F0502020204030204" pitchFamily="34" charset="0"/>
                <a:cs typeface="Calibri" panose="020F0502020204030204" pitchFamily="34" charset="0"/>
              </a:rPr>
              <a:t>en 2030</a:t>
            </a:r>
            <a:r>
              <a:rPr lang="fr-FR" sz="1200" b="1" baseline="0" dirty="0">
                <a:latin typeface="Calibri" panose="020F0502020204030204" pitchFamily="34" charset="0"/>
                <a:cs typeface="Calibri" panose="020F0502020204030204" pitchFamily="34" charset="0"/>
              </a:rPr>
              <a:t> en fonction des scénarios </a:t>
            </a:r>
            <a:endParaRPr lang="fr-FR" sz="1200" b="1" dirty="0">
              <a:latin typeface="Calibri" panose="020F0502020204030204" pitchFamily="34" charset="0"/>
              <a:cs typeface="Calibri" panose="020F0502020204030204" pitchFamily="34" charset="0"/>
            </a:endParaRPr>
          </a:p>
        </c:rich>
      </c:tx>
      <c:layout>
        <c:manualLayout>
          <c:xMode val="edge"/>
          <c:yMode val="edge"/>
          <c:x val="0.15082793610757342"/>
          <c:y val="3.5655643796015164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title>
    <c:autoTitleDeleted val="0"/>
    <c:plotArea>
      <c:layout>
        <c:manualLayout>
          <c:layoutTarget val="inner"/>
          <c:xMode val="edge"/>
          <c:yMode val="edge"/>
          <c:x val="0.14303530630550162"/>
          <c:y val="0.14714809920432412"/>
          <c:w val="0.82941907533085801"/>
          <c:h val="0.69635537122794711"/>
        </c:manualLayout>
      </c:layout>
      <c:barChart>
        <c:barDir val="col"/>
        <c:grouping val="stacked"/>
        <c:varyColors val="0"/>
        <c:ser>
          <c:idx val="0"/>
          <c:order val="0"/>
          <c:tx>
            <c:strRef>
              <c:f>Graphiques!$E$130</c:f>
              <c:strCache>
                <c:ptCount val="1"/>
                <c:pt idx="0">
                  <c:v>Résidentiel</c:v>
                </c:pt>
              </c:strCache>
            </c:strRef>
          </c:tx>
          <c:spPr>
            <a:solidFill>
              <a:schemeClr val="accent2"/>
            </a:solidFill>
            <a:ln>
              <a:noFill/>
            </a:ln>
            <a:effectLst/>
          </c:spPr>
          <c:invertIfNegative val="0"/>
          <c:cat>
            <c:strRef>
              <c:f>Graphiques!$Z$129:$AD$129</c:f>
              <c:strCache>
                <c:ptCount val="4"/>
                <c:pt idx="0">
                  <c:v> Tendanciel 2030 </c:v>
                </c:pt>
                <c:pt idx="1">
                  <c:v> Réglementaire 2030 - SRCAE </c:v>
                </c:pt>
                <c:pt idx="2">
                  <c:v> Stratégie énergie climat 2018 </c:v>
                </c:pt>
                <c:pt idx="3">
                  <c:v> Scénario proposé </c:v>
                </c:pt>
              </c:strCache>
              <c:extLst/>
            </c:strRef>
          </c:cat>
          <c:val>
            <c:numRef>
              <c:f>Graphiques!$Z$130:$AD$130</c:f>
              <c:numCache>
                <c:formatCode>_-* #\ ##0\ _€_-"GWh";\-* #\ ##0\ _€_-"GWh";_-* "-"??\ _€_-"GWh";_-@_-</c:formatCode>
                <c:ptCount val="4"/>
                <c:pt idx="0">
                  <c:v>427.8400468224682</c:v>
                </c:pt>
                <c:pt idx="1">
                  <c:v>325.53999999999979</c:v>
                </c:pt>
                <c:pt idx="3">
                  <c:v>332.2149793317343</c:v>
                </c:pt>
              </c:numCache>
              <c:extLst/>
            </c:numRef>
          </c:val>
          <c:extLst>
            <c:ext xmlns:c16="http://schemas.microsoft.com/office/drawing/2014/chart" uri="{C3380CC4-5D6E-409C-BE32-E72D297353CC}">
              <c16:uniqueId val="{00000000-433B-4008-B7F9-189ADBCEEB7D}"/>
            </c:ext>
          </c:extLst>
        </c:ser>
        <c:ser>
          <c:idx val="1"/>
          <c:order val="1"/>
          <c:tx>
            <c:strRef>
              <c:f>Graphiques!$E$131</c:f>
              <c:strCache>
                <c:ptCount val="1"/>
                <c:pt idx="0">
                  <c:v>Tertiaire</c:v>
                </c:pt>
              </c:strCache>
            </c:strRef>
          </c:tx>
          <c:spPr>
            <a:solidFill>
              <a:schemeClr val="accent3"/>
            </a:solidFill>
            <a:ln>
              <a:noFill/>
            </a:ln>
            <a:effectLst/>
          </c:spPr>
          <c:invertIfNegative val="0"/>
          <c:cat>
            <c:strRef>
              <c:f>Graphiques!$Z$129:$AD$129</c:f>
              <c:strCache>
                <c:ptCount val="4"/>
                <c:pt idx="0">
                  <c:v> Tendanciel 2030 </c:v>
                </c:pt>
                <c:pt idx="1">
                  <c:v> Réglementaire 2030 - SRCAE </c:v>
                </c:pt>
                <c:pt idx="2">
                  <c:v> Stratégie énergie climat 2018 </c:v>
                </c:pt>
                <c:pt idx="3">
                  <c:v> Scénario proposé </c:v>
                </c:pt>
              </c:strCache>
              <c:extLst/>
            </c:strRef>
          </c:cat>
          <c:val>
            <c:numRef>
              <c:f>Graphiques!$Z$131:$AD$131</c:f>
              <c:numCache>
                <c:formatCode>_-* #\ ##0\ _€_-"GWh";\-* #\ ##0\ _€_-"GWh";_-* "-"??\ _€_-"GWh";_-@_-</c:formatCode>
                <c:ptCount val="4"/>
                <c:pt idx="0">
                  <c:v>101.42627856911454</c:v>
                </c:pt>
                <c:pt idx="1">
                  <c:v>54.000000000000028</c:v>
                </c:pt>
                <c:pt idx="3">
                  <c:v>69.561775310030455</c:v>
                </c:pt>
              </c:numCache>
              <c:extLst/>
            </c:numRef>
          </c:val>
          <c:extLst>
            <c:ext xmlns:c16="http://schemas.microsoft.com/office/drawing/2014/chart" uri="{C3380CC4-5D6E-409C-BE32-E72D297353CC}">
              <c16:uniqueId val="{00000001-433B-4008-B7F9-189ADBCEEB7D}"/>
            </c:ext>
          </c:extLst>
        </c:ser>
        <c:ser>
          <c:idx val="2"/>
          <c:order val="2"/>
          <c:tx>
            <c:strRef>
              <c:f>Graphiques!$E$132</c:f>
              <c:strCache>
                <c:ptCount val="1"/>
                <c:pt idx="0">
                  <c:v>Transports</c:v>
                </c:pt>
              </c:strCache>
            </c:strRef>
          </c:tx>
          <c:spPr>
            <a:solidFill>
              <a:schemeClr val="accent4"/>
            </a:solidFill>
            <a:ln>
              <a:noFill/>
            </a:ln>
            <a:effectLst/>
          </c:spPr>
          <c:invertIfNegative val="0"/>
          <c:cat>
            <c:strRef>
              <c:f>Graphiques!$Z$129:$AD$129</c:f>
              <c:strCache>
                <c:ptCount val="4"/>
                <c:pt idx="0">
                  <c:v> Tendanciel 2030 </c:v>
                </c:pt>
                <c:pt idx="1">
                  <c:v> Réglementaire 2030 - SRCAE </c:v>
                </c:pt>
                <c:pt idx="2">
                  <c:v> Stratégie énergie climat 2018 </c:v>
                </c:pt>
                <c:pt idx="3">
                  <c:v> Scénario proposé </c:v>
                </c:pt>
              </c:strCache>
              <c:extLst/>
            </c:strRef>
          </c:cat>
          <c:val>
            <c:numRef>
              <c:f>Graphiques!$Z$132:$AD$132</c:f>
              <c:numCache>
                <c:formatCode>_-* #\ ##0\ _€_-"GWh";\-* #\ ##0\ _€_-"GWh";_-* "-"??\ _€_-"GWh";_-@_-</c:formatCode>
                <c:ptCount val="4"/>
                <c:pt idx="0">
                  <c:v>193.98289276585459</c:v>
                </c:pt>
                <c:pt idx="1">
                  <c:v>116.99999999999997</c:v>
                </c:pt>
                <c:pt idx="3">
                  <c:v>123.59333333333333</c:v>
                </c:pt>
              </c:numCache>
              <c:extLst/>
            </c:numRef>
          </c:val>
          <c:extLst>
            <c:ext xmlns:c16="http://schemas.microsoft.com/office/drawing/2014/chart" uri="{C3380CC4-5D6E-409C-BE32-E72D297353CC}">
              <c16:uniqueId val="{00000002-433B-4008-B7F9-189ADBCEEB7D}"/>
            </c:ext>
          </c:extLst>
        </c:ser>
        <c:ser>
          <c:idx val="3"/>
          <c:order val="3"/>
          <c:tx>
            <c:strRef>
              <c:f>Graphiques!$E$133</c:f>
              <c:strCache>
                <c:ptCount val="1"/>
                <c:pt idx="0">
                  <c:v>Industrie</c:v>
                </c:pt>
              </c:strCache>
            </c:strRef>
          </c:tx>
          <c:spPr>
            <a:solidFill>
              <a:schemeClr val="accent5"/>
            </a:solidFill>
            <a:ln>
              <a:noFill/>
            </a:ln>
            <a:effectLst/>
          </c:spPr>
          <c:invertIfNegative val="0"/>
          <c:cat>
            <c:strRef>
              <c:f>Graphiques!$Z$129:$AD$129</c:f>
              <c:strCache>
                <c:ptCount val="4"/>
                <c:pt idx="0">
                  <c:v> Tendanciel 2030 </c:v>
                </c:pt>
                <c:pt idx="1">
                  <c:v> Réglementaire 2030 - SRCAE </c:v>
                </c:pt>
                <c:pt idx="2">
                  <c:v> Stratégie énergie climat 2018 </c:v>
                </c:pt>
                <c:pt idx="3">
                  <c:v> Scénario proposé </c:v>
                </c:pt>
              </c:strCache>
              <c:extLst/>
            </c:strRef>
          </c:cat>
          <c:val>
            <c:numRef>
              <c:f>Graphiques!$Z$133:$AD$133</c:f>
              <c:numCache>
                <c:formatCode>_-* #\ ##0\ _€_-"GWh";\-* #\ ##0\ _€_-"GWh";_-* "-"??\ _€_-"GWh";_-@_-</c:formatCode>
                <c:ptCount val="4"/>
                <c:pt idx="0">
                  <c:v>64.92982781728297</c:v>
                </c:pt>
                <c:pt idx="1">
                  <c:v>58.100000000000009</c:v>
                </c:pt>
                <c:pt idx="3">
                  <c:v>46.811891032014316</c:v>
                </c:pt>
              </c:numCache>
              <c:extLst/>
            </c:numRef>
          </c:val>
          <c:extLst>
            <c:ext xmlns:c16="http://schemas.microsoft.com/office/drawing/2014/chart" uri="{C3380CC4-5D6E-409C-BE32-E72D297353CC}">
              <c16:uniqueId val="{00000003-433B-4008-B7F9-189ADBCEEB7D}"/>
            </c:ext>
          </c:extLst>
        </c:ser>
        <c:ser>
          <c:idx val="4"/>
          <c:order val="4"/>
          <c:tx>
            <c:strRef>
              <c:f>Graphiques!$E$134</c:f>
              <c:strCache>
                <c:ptCount val="1"/>
                <c:pt idx="0">
                  <c:v>Agriculture</c:v>
                </c:pt>
              </c:strCache>
            </c:strRef>
          </c:tx>
          <c:spPr>
            <a:solidFill>
              <a:schemeClr val="accent1"/>
            </a:solidFill>
            <a:ln>
              <a:noFill/>
            </a:ln>
            <a:effectLst/>
          </c:spPr>
          <c:invertIfNegative val="0"/>
          <c:cat>
            <c:strRef>
              <c:f>Graphiques!$Z$129:$AD$129</c:f>
              <c:strCache>
                <c:ptCount val="4"/>
                <c:pt idx="0">
                  <c:v> Tendanciel 2030 </c:v>
                </c:pt>
                <c:pt idx="1">
                  <c:v> Réglementaire 2030 - SRCAE </c:v>
                </c:pt>
                <c:pt idx="2">
                  <c:v> Stratégie énergie climat 2018 </c:v>
                </c:pt>
                <c:pt idx="3">
                  <c:v> Scénario proposé </c:v>
                </c:pt>
              </c:strCache>
              <c:extLst/>
            </c:strRef>
          </c:cat>
          <c:val>
            <c:numRef>
              <c:f>Graphiques!$Z$134:$AD$134</c:f>
              <c:numCache>
                <c:formatCode>_-* #\ ##0\ _€_-"GWh";\-* #\ ##0\ _€_-"GWh";_-* "-"??\ _€_-"GWh";_-@_-</c:formatCode>
                <c:ptCount val="4"/>
                <c:pt idx="0">
                  <c:v>3.0912709858092504</c:v>
                </c:pt>
                <c:pt idx="1">
                  <c:v>2.3099999999999987</c:v>
                </c:pt>
                <c:pt idx="3">
                  <c:v>1.8787878787878789</c:v>
                </c:pt>
              </c:numCache>
              <c:extLst/>
            </c:numRef>
          </c:val>
          <c:extLst>
            <c:ext xmlns:c16="http://schemas.microsoft.com/office/drawing/2014/chart" uri="{C3380CC4-5D6E-409C-BE32-E72D297353CC}">
              <c16:uniqueId val="{00000004-433B-4008-B7F9-189ADBCEEB7D}"/>
            </c:ext>
          </c:extLst>
        </c:ser>
        <c:dLbls>
          <c:showLegendKey val="0"/>
          <c:showVal val="0"/>
          <c:showCatName val="0"/>
          <c:showSerName val="0"/>
          <c:showPercent val="0"/>
          <c:showBubbleSize val="0"/>
        </c:dLbls>
        <c:gapWidth val="150"/>
        <c:overlap val="100"/>
        <c:axId val="235904304"/>
        <c:axId val="235905392"/>
      </c:barChart>
      <c:catAx>
        <c:axId val="235904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crossAx val="235905392"/>
        <c:crosses val="autoZero"/>
        <c:auto val="1"/>
        <c:lblAlgn val="ctr"/>
        <c:lblOffset val="100"/>
        <c:noMultiLvlLbl val="0"/>
      </c:catAx>
      <c:valAx>
        <c:axId val="235905392"/>
        <c:scaling>
          <c:orientation val="minMax"/>
        </c:scaling>
        <c:delete val="0"/>
        <c:axPos val="l"/>
        <c:majorGridlines>
          <c:spPr>
            <a:ln w="9525" cap="flat" cmpd="sng" algn="ctr">
              <a:solidFill>
                <a:schemeClr val="tx1">
                  <a:lumMod val="15000"/>
                  <a:lumOff val="85000"/>
                </a:schemeClr>
              </a:solidFill>
              <a:round/>
            </a:ln>
            <a:effectLst/>
          </c:spPr>
        </c:majorGridlines>
        <c:numFmt formatCode="_-* #\ ##0\ _€_-&quot;GWh&quot;;\-* #\ ##0\ _€_-&quot;GWh&quot;;_-* &quot;-&quot;??\ _€_-&quot;GWh&quot;;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crossAx val="2359043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fr-FR" sz="1600" b="1"/>
              <a:t>Trajectoire de réduction des consommations d'énergie finale en fonction des scénarios</a:t>
            </a:r>
          </a:p>
        </c:rich>
      </c:tx>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title>
    <c:autoTitleDeleted val="0"/>
    <c:plotArea>
      <c:layout/>
      <c:scatterChart>
        <c:scatterStyle val="lineMarker"/>
        <c:varyColors val="0"/>
        <c:ser>
          <c:idx val="0"/>
          <c:order val="0"/>
          <c:tx>
            <c:strRef>
              <c:f>Graphiques!$E$151</c:f>
              <c:strCache>
                <c:ptCount val="1"/>
                <c:pt idx="0">
                  <c:v>Tendanciel</c:v>
                </c:pt>
              </c:strCache>
            </c:strRef>
          </c:tx>
          <c:spPr>
            <a:ln w="19050" cap="rnd">
              <a:solidFill>
                <a:schemeClr val="accent1"/>
              </a:solidFill>
              <a:round/>
            </a:ln>
            <a:effectLst/>
          </c:spPr>
          <c:marker>
            <c:symbol val="none"/>
          </c:marker>
          <c:xVal>
            <c:numRef>
              <c:f>Graphiques!$E$92:$J$92</c:f>
              <c:numCache>
                <c:formatCode>General</c:formatCode>
                <c:ptCount val="6"/>
                <c:pt idx="0">
                  <c:v>2015</c:v>
                </c:pt>
                <c:pt idx="1">
                  <c:v>2018</c:v>
                </c:pt>
                <c:pt idx="2">
                  <c:v>2021</c:v>
                </c:pt>
                <c:pt idx="3">
                  <c:v>2026</c:v>
                </c:pt>
                <c:pt idx="4">
                  <c:v>2030</c:v>
                </c:pt>
                <c:pt idx="5">
                  <c:v>2050</c:v>
                </c:pt>
              </c:numCache>
            </c:numRef>
          </c:xVal>
          <c:yVal>
            <c:numRef>
              <c:f>Graphiques!$Z$151:$AE$151</c:f>
              <c:numCache>
                <c:formatCode>_-* #\ ##0\ _€_-"GWh";\-* #\ ##0\ _€_-"GWh";_-* "-"??\ _€_-;_-@_-</c:formatCode>
                <c:ptCount val="6"/>
                <c:pt idx="0">
                  <c:v>740</c:v>
                </c:pt>
                <c:pt idx="1">
                  <c:v>749.84895047899977</c:v>
                </c:pt>
                <c:pt idx="2">
                  <c:v>759.8974062031798</c:v>
                </c:pt>
                <c:pt idx="3">
                  <c:v>777.09640625595455</c:v>
                </c:pt>
                <c:pt idx="4">
                  <c:v>791.27031696052961</c:v>
                </c:pt>
                <c:pt idx="5">
                  <c:v>867.9520106649793</c:v>
                </c:pt>
              </c:numCache>
            </c:numRef>
          </c:yVal>
          <c:smooth val="0"/>
          <c:extLst>
            <c:ext xmlns:c16="http://schemas.microsoft.com/office/drawing/2014/chart" uri="{C3380CC4-5D6E-409C-BE32-E72D297353CC}">
              <c16:uniqueId val="{00000000-7D97-4C91-9334-E198DBE076D4}"/>
            </c:ext>
          </c:extLst>
        </c:ser>
        <c:ser>
          <c:idx val="3"/>
          <c:order val="1"/>
          <c:tx>
            <c:strRef>
              <c:f>Graphiques!$Y$152</c:f>
              <c:strCache>
                <c:ptCount val="1"/>
                <c:pt idx="0">
                  <c:v>Réglementaire - SRCAE</c:v>
                </c:pt>
              </c:strCache>
            </c:strRef>
          </c:tx>
          <c:spPr>
            <a:ln w="19050" cap="rnd">
              <a:solidFill>
                <a:schemeClr val="accent2"/>
              </a:solidFill>
              <a:prstDash val="dash"/>
              <a:round/>
            </a:ln>
            <a:effectLst/>
          </c:spPr>
          <c:marker>
            <c:symbol val="none"/>
          </c:marker>
          <c:xVal>
            <c:numRef>
              <c:f>Graphiques!$Z$150:$AE$150</c:f>
              <c:numCache>
                <c:formatCode>General</c:formatCode>
                <c:ptCount val="6"/>
                <c:pt idx="0">
                  <c:v>2015</c:v>
                </c:pt>
                <c:pt idx="1">
                  <c:v>2018</c:v>
                </c:pt>
                <c:pt idx="2">
                  <c:v>2021</c:v>
                </c:pt>
                <c:pt idx="3">
                  <c:v>2026</c:v>
                </c:pt>
                <c:pt idx="4">
                  <c:v>2030</c:v>
                </c:pt>
                <c:pt idx="5">
                  <c:v>2050</c:v>
                </c:pt>
              </c:numCache>
            </c:numRef>
          </c:xVal>
          <c:yVal>
            <c:numRef>
              <c:f>Graphiques!$Z$152:$AE$152</c:f>
              <c:numCache>
                <c:formatCode>_-* #\ ##0\ _€_-"GWh";\-* #\ ##0\ _€_-"GWh";_-* "-"??\ _€_-;_-@_-</c:formatCode>
                <c:ptCount val="6"/>
                <c:pt idx="0">
                  <c:v>740</c:v>
                </c:pt>
                <c:pt idx="1">
                  <c:v>#N/A</c:v>
                </c:pt>
                <c:pt idx="2">
                  <c:v>#N/A</c:v>
                </c:pt>
                <c:pt idx="3">
                  <c:v>#N/A</c:v>
                </c:pt>
                <c:pt idx="4">
                  <c:v>556.94999999999982</c:v>
                </c:pt>
                <c:pt idx="5">
                  <c:v>350.68659319033969</c:v>
                </c:pt>
              </c:numCache>
            </c:numRef>
          </c:yVal>
          <c:smooth val="0"/>
          <c:extLst>
            <c:ext xmlns:c16="http://schemas.microsoft.com/office/drawing/2014/chart" uri="{C3380CC4-5D6E-409C-BE32-E72D297353CC}">
              <c16:uniqueId val="{00000001-7D97-4C91-9334-E198DBE076D4}"/>
            </c:ext>
          </c:extLst>
        </c:ser>
        <c:ser>
          <c:idx val="4"/>
          <c:order val="2"/>
          <c:tx>
            <c:strRef>
              <c:f>Graphiques!$E$154</c:f>
              <c:strCache>
                <c:ptCount val="1"/>
                <c:pt idx="0">
                  <c:v>Scenario PB</c:v>
                </c:pt>
              </c:strCache>
            </c:strRef>
          </c:tx>
          <c:spPr>
            <a:ln w="19050" cap="rnd">
              <a:solidFill>
                <a:schemeClr val="accent3"/>
              </a:solidFill>
              <a:round/>
            </a:ln>
            <a:effectLst/>
          </c:spPr>
          <c:marker>
            <c:symbol val="none"/>
          </c:marker>
          <c:xVal>
            <c:numRef>
              <c:f>Graphiques!$Z$150:$AE$150</c:f>
              <c:numCache>
                <c:formatCode>General</c:formatCode>
                <c:ptCount val="6"/>
                <c:pt idx="0">
                  <c:v>2015</c:v>
                </c:pt>
                <c:pt idx="1">
                  <c:v>2018</c:v>
                </c:pt>
                <c:pt idx="2">
                  <c:v>2021</c:v>
                </c:pt>
                <c:pt idx="3">
                  <c:v>2026</c:v>
                </c:pt>
                <c:pt idx="4">
                  <c:v>2030</c:v>
                </c:pt>
                <c:pt idx="5">
                  <c:v>2050</c:v>
                </c:pt>
              </c:numCache>
            </c:numRef>
          </c:xVal>
          <c:yVal>
            <c:numRef>
              <c:f>Graphiques!$Z$154:$AE$154</c:f>
              <c:numCache>
                <c:formatCode>_-* #\ ##0\ _€_-"GWh";\-* #\ ##0\ _€_-"GWh";_-* "-"??\ _€_-;_-@_-</c:formatCode>
                <c:ptCount val="6"/>
                <c:pt idx="0">
                  <c:v>740</c:v>
                </c:pt>
                <c:pt idx="1">
                  <c:v>730.64</c:v>
                </c:pt>
                <c:pt idx="2">
                  <c:v>702.48773843715537</c:v>
                </c:pt>
                <c:pt idx="3">
                  <c:v>630.49910985648899</c:v>
                </c:pt>
                <c:pt idx="4">
                  <c:v>574.06076688590019</c:v>
                </c:pt>
                <c:pt idx="5">
                  <c:v>363.48120567375884</c:v>
                </c:pt>
              </c:numCache>
            </c:numRef>
          </c:yVal>
          <c:smooth val="0"/>
          <c:extLst>
            <c:ext xmlns:c16="http://schemas.microsoft.com/office/drawing/2014/chart" uri="{C3380CC4-5D6E-409C-BE32-E72D297353CC}">
              <c16:uniqueId val="{00000002-7D97-4C91-9334-E198DBE076D4}"/>
            </c:ext>
          </c:extLst>
        </c:ser>
        <c:ser>
          <c:idx val="1"/>
          <c:order val="3"/>
          <c:tx>
            <c:strRef>
              <c:f>Graphiques!$Y$153</c:f>
              <c:strCache>
                <c:ptCount val="1"/>
                <c:pt idx="0">
                  <c:v>Stratégie énergie climat Île-de-France 2018</c:v>
                </c:pt>
              </c:strCache>
            </c:strRef>
          </c:tx>
          <c:spPr>
            <a:ln w="19050" cap="rnd">
              <a:solidFill>
                <a:schemeClr val="tx1">
                  <a:lumMod val="50000"/>
                  <a:lumOff val="50000"/>
                </a:schemeClr>
              </a:solidFill>
              <a:prstDash val="dash"/>
              <a:round/>
            </a:ln>
            <a:effectLst/>
          </c:spPr>
          <c:marker>
            <c:symbol val="none"/>
          </c:marker>
          <c:xVal>
            <c:numRef>
              <c:f>Graphiques!$Z$150:$AE$150</c:f>
              <c:numCache>
                <c:formatCode>General</c:formatCode>
                <c:ptCount val="6"/>
                <c:pt idx="0">
                  <c:v>2015</c:v>
                </c:pt>
                <c:pt idx="1">
                  <c:v>2018</c:v>
                </c:pt>
                <c:pt idx="2">
                  <c:v>2021</c:v>
                </c:pt>
                <c:pt idx="3">
                  <c:v>2026</c:v>
                </c:pt>
                <c:pt idx="4">
                  <c:v>2030</c:v>
                </c:pt>
                <c:pt idx="5">
                  <c:v>2050</c:v>
                </c:pt>
              </c:numCache>
            </c:numRef>
          </c:xVal>
          <c:yVal>
            <c:numRef>
              <c:f>Graphiques!$Z$153:$AE$153</c:f>
              <c:numCache>
                <c:formatCode>_-* #\ ##0\ _€_-"GWh";\-* #\ ##0\ _€_-"GWh";_-* "-"??\ _€_-;_-@_-</c:formatCode>
                <c:ptCount val="6"/>
                <c:pt idx="0">
                  <c:v>740</c:v>
                </c:pt>
                <c:pt idx="1">
                  <c:v>#N/A</c:v>
                </c:pt>
                <c:pt idx="2">
                  <c:v>#N/A</c:v>
                </c:pt>
                <c:pt idx="3">
                  <c:v>#N/A</c:v>
                </c:pt>
                <c:pt idx="4">
                  <c:v>592</c:v>
                </c:pt>
                <c:pt idx="5">
                  <c:v>444</c:v>
                </c:pt>
              </c:numCache>
            </c:numRef>
          </c:yVal>
          <c:smooth val="0"/>
          <c:extLst>
            <c:ext xmlns:c16="http://schemas.microsoft.com/office/drawing/2014/chart" uri="{C3380CC4-5D6E-409C-BE32-E72D297353CC}">
              <c16:uniqueId val="{00000003-7D97-4C91-9334-E198DBE076D4}"/>
            </c:ext>
          </c:extLst>
        </c:ser>
        <c:dLbls>
          <c:showLegendKey val="0"/>
          <c:showVal val="0"/>
          <c:showCatName val="0"/>
          <c:showSerName val="0"/>
          <c:showPercent val="0"/>
          <c:showBubbleSize val="0"/>
        </c:dLbls>
        <c:axId val="235907568"/>
        <c:axId val="235913552"/>
      </c:scatterChart>
      <c:valAx>
        <c:axId val="235907568"/>
        <c:scaling>
          <c:orientation val="minMax"/>
          <c:min val="2015"/>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crossAx val="235913552"/>
        <c:crosses val="autoZero"/>
        <c:crossBetween val="midCat"/>
      </c:valAx>
      <c:valAx>
        <c:axId val="235913552"/>
        <c:scaling>
          <c:orientation val="minMax"/>
        </c:scaling>
        <c:delete val="0"/>
        <c:axPos val="l"/>
        <c:majorGridlines>
          <c:spPr>
            <a:ln w="9525" cap="flat" cmpd="sng" algn="ctr">
              <a:solidFill>
                <a:schemeClr val="tx1">
                  <a:lumMod val="15000"/>
                  <a:lumOff val="85000"/>
                </a:schemeClr>
              </a:solidFill>
              <a:round/>
            </a:ln>
            <a:effectLst/>
          </c:spPr>
        </c:majorGridlines>
        <c:numFmt formatCode="_-* #\ ##0\ _€_-&quot;GWh&quot;;\-* #\ ##0\ _€_-&quot;GWh&quot;;_-* &quot;-&quot;??\ _€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crossAx val="235907568"/>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legend>
    <c:plotVisOnly val="1"/>
    <c:dispBlanksAs val="span"/>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latin typeface="Calibri" panose="020F0502020204030204" pitchFamily="34" charset="0"/>
          <a:cs typeface="Calibri" panose="020F0502020204030204" pitchFamily="34" charset="0"/>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fr-FR" sz="1600" b="1">
                <a:latin typeface="Calibri" panose="020F0502020204030204" pitchFamily="34" charset="0"/>
                <a:cs typeface="Calibri" panose="020F0502020204030204" pitchFamily="34" charset="0"/>
              </a:rPr>
              <a:t>Trajectoire de réduction des émissions de gaz à  effet de serre en fonction des scénarios</a:t>
            </a:r>
          </a:p>
        </c:rich>
      </c:tx>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title>
    <c:autoTitleDeleted val="0"/>
    <c:plotArea>
      <c:layout/>
      <c:scatterChart>
        <c:scatterStyle val="lineMarker"/>
        <c:varyColors val="0"/>
        <c:ser>
          <c:idx val="0"/>
          <c:order val="0"/>
          <c:tx>
            <c:strRef>
              <c:f>Graphiques!$E$151</c:f>
              <c:strCache>
                <c:ptCount val="1"/>
                <c:pt idx="0">
                  <c:v>Tendanciel</c:v>
                </c:pt>
              </c:strCache>
            </c:strRef>
          </c:tx>
          <c:spPr>
            <a:ln w="19050" cap="rnd">
              <a:solidFill>
                <a:schemeClr val="accent1"/>
              </a:solidFill>
              <a:round/>
            </a:ln>
            <a:effectLst/>
          </c:spPr>
          <c:marker>
            <c:symbol val="none"/>
          </c:marker>
          <c:xVal>
            <c:numRef>
              <c:f>Graphiques!$F$150:$L$150</c:f>
              <c:numCache>
                <c:formatCode>General</c:formatCode>
                <c:ptCount val="7"/>
                <c:pt idx="0">
                  <c:v>2015</c:v>
                </c:pt>
                <c:pt idx="1">
                  <c:v>2018</c:v>
                </c:pt>
                <c:pt idx="2">
                  <c:v>2021</c:v>
                </c:pt>
                <c:pt idx="3">
                  <c:v>2026</c:v>
                </c:pt>
                <c:pt idx="4">
                  <c:v>2030</c:v>
                </c:pt>
                <c:pt idx="6">
                  <c:v>2050</c:v>
                </c:pt>
              </c:numCache>
            </c:numRef>
          </c:xVal>
          <c:yVal>
            <c:numRef>
              <c:f>Graphiques!$F$151:$L$151</c:f>
              <c:numCache>
                <c:formatCode>_-* #\ ##0\ _€_-"tCO2e";\-* #\ ##0\ _€_-"tCO2e";_-* "-"??\ _€_-"tCO2e";_-@_-</c:formatCode>
                <c:ptCount val="7"/>
                <c:pt idx="0">
                  <c:v>133900</c:v>
                </c:pt>
                <c:pt idx="1">
                  <c:v>134623.37785499997</c:v>
                </c:pt>
                <c:pt idx="2">
                  <c:v>135418.40050259334</c:v>
                </c:pt>
                <c:pt idx="3">
                  <c:v>136895.77651847177</c:v>
                </c:pt>
                <c:pt idx="4">
                  <c:v>138208.60075559904</c:v>
                </c:pt>
                <c:pt idx="6">
                  <c:v>146353.28246037866</c:v>
                </c:pt>
              </c:numCache>
            </c:numRef>
          </c:yVal>
          <c:smooth val="0"/>
          <c:extLst>
            <c:ext xmlns:c16="http://schemas.microsoft.com/office/drawing/2014/chart" uri="{C3380CC4-5D6E-409C-BE32-E72D297353CC}">
              <c16:uniqueId val="{00000000-EC7E-4809-A5E3-F9D3F3387A23}"/>
            </c:ext>
          </c:extLst>
        </c:ser>
        <c:ser>
          <c:idx val="3"/>
          <c:order val="1"/>
          <c:tx>
            <c:strRef>
              <c:f>Graphiques!$E$153</c:f>
              <c:strCache>
                <c:ptCount val="1"/>
                <c:pt idx="0">
                  <c:v>Réglementaire - SNBC</c:v>
                </c:pt>
              </c:strCache>
            </c:strRef>
          </c:tx>
          <c:spPr>
            <a:ln w="19050" cap="rnd">
              <a:solidFill>
                <a:schemeClr val="accent2"/>
              </a:solidFill>
              <a:prstDash val="dash"/>
              <a:round/>
            </a:ln>
            <a:effectLst/>
          </c:spPr>
          <c:marker>
            <c:symbol val="none"/>
          </c:marker>
          <c:xVal>
            <c:numRef>
              <c:f>Graphiques!$F$150:$L$150</c:f>
              <c:numCache>
                <c:formatCode>General</c:formatCode>
                <c:ptCount val="7"/>
                <c:pt idx="0">
                  <c:v>2015</c:v>
                </c:pt>
                <c:pt idx="1">
                  <c:v>2018</c:v>
                </c:pt>
                <c:pt idx="2">
                  <c:v>2021</c:v>
                </c:pt>
                <c:pt idx="3">
                  <c:v>2026</c:v>
                </c:pt>
                <c:pt idx="4">
                  <c:v>2030</c:v>
                </c:pt>
                <c:pt idx="6">
                  <c:v>2050</c:v>
                </c:pt>
              </c:numCache>
            </c:numRef>
          </c:xVal>
          <c:yVal>
            <c:numRef>
              <c:f>Graphiques!$F$153:$L$153</c:f>
              <c:numCache>
                <c:formatCode>_-* #\ ##0\ _€_-"tCO2e";\-* #\ ##0\ _€_-"tCO2e";_-* "-"??\ _€_-"tCO2e";_-@_-</c:formatCode>
                <c:ptCount val="7"/>
                <c:pt idx="0">
                  <c:v>133900</c:v>
                </c:pt>
                <c:pt idx="1">
                  <c:v>#N/A</c:v>
                </c:pt>
                <c:pt idx="2">
                  <c:v>#N/A</c:v>
                </c:pt>
                <c:pt idx="3">
                  <c:v>#N/A</c:v>
                </c:pt>
                <c:pt idx="4">
                  <c:v>77516.000000000029</c:v>
                </c:pt>
                <c:pt idx="6">
                  <c:v>9602.0000000000091</c:v>
                </c:pt>
              </c:numCache>
            </c:numRef>
          </c:yVal>
          <c:smooth val="0"/>
          <c:extLst>
            <c:ext xmlns:c16="http://schemas.microsoft.com/office/drawing/2014/chart" uri="{C3380CC4-5D6E-409C-BE32-E72D297353CC}">
              <c16:uniqueId val="{00000001-EC7E-4809-A5E3-F9D3F3387A23}"/>
            </c:ext>
          </c:extLst>
        </c:ser>
        <c:ser>
          <c:idx val="4"/>
          <c:order val="2"/>
          <c:tx>
            <c:strRef>
              <c:f>Graphiques!$E$154</c:f>
              <c:strCache>
                <c:ptCount val="1"/>
                <c:pt idx="0">
                  <c:v>Scenario PB</c:v>
                </c:pt>
              </c:strCache>
            </c:strRef>
          </c:tx>
          <c:spPr>
            <a:ln w="19050" cap="rnd">
              <a:solidFill>
                <a:schemeClr val="accent3"/>
              </a:solidFill>
              <a:round/>
            </a:ln>
            <a:effectLst/>
          </c:spPr>
          <c:marker>
            <c:symbol val="none"/>
          </c:marker>
          <c:xVal>
            <c:numRef>
              <c:f>Graphiques!$F$150:$L$150</c:f>
              <c:numCache>
                <c:formatCode>General</c:formatCode>
                <c:ptCount val="7"/>
                <c:pt idx="0">
                  <c:v>2015</c:v>
                </c:pt>
                <c:pt idx="1">
                  <c:v>2018</c:v>
                </c:pt>
                <c:pt idx="2">
                  <c:v>2021</c:v>
                </c:pt>
                <c:pt idx="3">
                  <c:v>2026</c:v>
                </c:pt>
                <c:pt idx="4">
                  <c:v>2030</c:v>
                </c:pt>
                <c:pt idx="6">
                  <c:v>2050</c:v>
                </c:pt>
              </c:numCache>
            </c:numRef>
          </c:xVal>
          <c:yVal>
            <c:numRef>
              <c:f>Graphiques!$F$154:$L$154</c:f>
              <c:numCache>
                <c:formatCode>_-* #\ ##0\ _€_-"tCO2e";\-* #\ ##0\ _€_-"tCO2e";_-* "-"??\ _€_-"tCO2e";_-@_-</c:formatCode>
                <c:ptCount val="7"/>
                <c:pt idx="0">
                  <c:v>133900</c:v>
                </c:pt>
                <c:pt idx="1">
                  <c:v>133900</c:v>
                </c:pt>
                <c:pt idx="2">
                  <c:v>123982.13012249212</c:v>
                </c:pt>
                <c:pt idx="3">
                  <c:v>98205.831297417433</c:v>
                </c:pt>
                <c:pt idx="4">
                  <c:v>77059.199019037187</c:v>
                </c:pt>
                <c:pt idx="6">
                  <c:v>12878.999999999998</c:v>
                </c:pt>
              </c:numCache>
            </c:numRef>
          </c:yVal>
          <c:smooth val="0"/>
          <c:extLst>
            <c:ext xmlns:c16="http://schemas.microsoft.com/office/drawing/2014/chart" uri="{C3380CC4-5D6E-409C-BE32-E72D297353CC}">
              <c16:uniqueId val="{00000002-EC7E-4809-A5E3-F9D3F3387A23}"/>
            </c:ext>
          </c:extLst>
        </c:ser>
        <c:dLbls>
          <c:showLegendKey val="0"/>
          <c:showVal val="0"/>
          <c:showCatName val="0"/>
          <c:showSerName val="0"/>
          <c:showPercent val="0"/>
          <c:showBubbleSize val="0"/>
        </c:dLbls>
        <c:axId val="235915184"/>
        <c:axId val="235909200"/>
      </c:scatterChart>
      <c:valAx>
        <c:axId val="235915184"/>
        <c:scaling>
          <c:orientation val="minMax"/>
          <c:min val="2015"/>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crossAx val="235909200"/>
        <c:crosses val="autoZero"/>
        <c:crossBetween val="midCat"/>
      </c:valAx>
      <c:valAx>
        <c:axId val="235909200"/>
        <c:scaling>
          <c:orientation val="minMax"/>
        </c:scaling>
        <c:delete val="0"/>
        <c:axPos val="l"/>
        <c:majorGridlines>
          <c:spPr>
            <a:ln w="9525" cap="flat" cmpd="sng" algn="ctr">
              <a:solidFill>
                <a:schemeClr val="tx1">
                  <a:lumMod val="15000"/>
                  <a:lumOff val="85000"/>
                </a:schemeClr>
              </a:solidFill>
              <a:round/>
            </a:ln>
            <a:effectLst/>
          </c:spPr>
        </c:majorGridlines>
        <c:numFmt formatCode="_-* #\ ##0\ _€_-&quot;tCO2e&quot;;\-* #\ ##0\ _€_-&quot;tCO2e&quot;;_-* &quot;-&quot;??\ _€_-&quot;tCO2e&quot;;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fr-FR"/>
          </a:p>
        </c:txPr>
        <c:crossAx val="235915184"/>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fr-FR"/>
        </a:p>
      </c:txPr>
    </c:legend>
    <c:plotVisOnly val="1"/>
    <c:dispBlanksAs val="span"/>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5" dt="2021-04-28T15:46:32.359" idx="1">
    <p:pos x="10" y="10"/>
    <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853C00-9517-440E-9F2A-8E1007F0862A}"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fr-FR"/>
        </a:p>
      </dgm:t>
    </dgm:pt>
    <dgm:pt modelId="{97DCF7E2-CEB5-4023-98E2-E060EFAAD5C8}">
      <dgm:prSet phldrT="[Texte]"/>
      <dgm:spPr/>
      <dgm:t>
        <a:bodyPr/>
        <a:lstStyle/>
        <a:p>
          <a:r>
            <a:rPr lang="fr-FR" dirty="0"/>
            <a:t>Définition des enjeux du territoire</a:t>
          </a:r>
        </a:p>
      </dgm:t>
    </dgm:pt>
    <dgm:pt modelId="{8EBB16C0-4FB9-4413-AD0F-16CBED4E6C3F}" type="parTrans" cxnId="{310A3C26-D0BB-43CD-9CE0-1A35A0D1CBD8}">
      <dgm:prSet/>
      <dgm:spPr/>
      <dgm:t>
        <a:bodyPr/>
        <a:lstStyle/>
        <a:p>
          <a:endParaRPr lang="fr-FR"/>
        </a:p>
      </dgm:t>
    </dgm:pt>
    <dgm:pt modelId="{9C4FEDF6-E92D-45AE-9563-A3602C349E1D}" type="sibTrans" cxnId="{310A3C26-D0BB-43CD-9CE0-1A35A0D1CBD8}">
      <dgm:prSet/>
      <dgm:spPr/>
      <dgm:t>
        <a:bodyPr/>
        <a:lstStyle/>
        <a:p>
          <a:endParaRPr lang="fr-FR"/>
        </a:p>
      </dgm:t>
    </dgm:pt>
    <dgm:pt modelId="{C794D079-4708-444E-BCCC-32A5B726EF5A}">
      <dgm:prSet phldrT="[Texte]" custT="1"/>
      <dgm:spPr/>
      <dgm:t>
        <a:bodyPr/>
        <a:lstStyle/>
        <a:p>
          <a:r>
            <a:rPr lang="fr-FR" sz="900" dirty="0"/>
            <a:t>Élaboration d’un diagnostic territorial air-énergie-climat</a:t>
          </a:r>
        </a:p>
      </dgm:t>
    </dgm:pt>
    <dgm:pt modelId="{760F6399-5EAA-4566-8371-4EF37779A174}" type="parTrans" cxnId="{622A09CD-7982-4446-8F71-3477C9FCAB25}">
      <dgm:prSet/>
      <dgm:spPr/>
      <dgm:t>
        <a:bodyPr/>
        <a:lstStyle/>
        <a:p>
          <a:endParaRPr lang="fr-FR"/>
        </a:p>
      </dgm:t>
    </dgm:pt>
    <dgm:pt modelId="{DD20CFDE-B194-4854-B4E5-B8F43E5E28A8}" type="sibTrans" cxnId="{622A09CD-7982-4446-8F71-3477C9FCAB25}">
      <dgm:prSet/>
      <dgm:spPr/>
      <dgm:t>
        <a:bodyPr/>
        <a:lstStyle/>
        <a:p>
          <a:endParaRPr lang="fr-FR"/>
        </a:p>
      </dgm:t>
    </dgm:pt>
    <dgm:pt modelId="{A22B9FDA-54AD-4657-BCF8-D8FD0B61CED2}">
      <dgm:prSet phldrT="[Texte]" custT="1"/>
      <dgm:spPr/>
      <dgm:t>
        <a:bodyPr/>
        <a:lstStyle/>
        <a:p>
          <a:r>
            <a:rPr lang="fr-FR" sz="900" dirty="0"/>
            <a:t>Partage du diagnostic</a:t>
          </a:r>
        </a:p>
      </dgm:t>
    </dgm:pt>
    <dgm:pt modelId="{62604692-E69D-43B7-A26B-C4DD64A67BB8}" type="parTrans" cxnId="{D4AE79BF-01E7-4F61-9D45-FC2C53745964}">
      <dgm:prSet/>
      <dgm:spPr/>
      <dgm:t>
        <a:bodyPr/>
        <a:lstStyle/>
        <a:p>
          <a:endParaRPr lang="fr-FR"/>
        </a:p>
      </dgm:t>
    </dgm:pt>
    <dgm:pt modelId="{A874A82D-1F9E-433F-B648-7B78351D0C42}" type="sibTrans" cxnId="{D4AE79BF-01E7-4F61-9D45-FC2C53745964}">
      <dgm:prSet/>
      <dgm:spPr/>
      <dgm:t>
        <a:bodyPr/>
        <a:lstStyle/>
        <a:p>
          <a:endParaRPr lang="fr-FR"/>
        </a:p>
      </dgm:t>
    </dgm:pt>
    <dgm:pt modelId="{A77020C9-B6F3-4F48-B7D2-59476498338E}">
      <dgm:prSet phldrT="[Texte]"/>
      <dgm:spPr/>
      <dgm:t>
        <a:bodyPr/>
        <a:lstStyle/>
        <a:p>
          <a:r>
            <a:rPr lang="fr-FR" dirty="0"/>
            <a:t>Définition d’orientations stratégiques</a:t>
          </a:r>
        </a:p>
      </dgm:t>
    </dgm:pt>
    <dgm:pt modelId="{423E50B2-AED7-4239-B470-F3B86820F117}" type="parTrans" cxnId="{13E78B5C-81F6-4C09-8491-E95B681E8932}">
      <dgm:prSet/>
      <dgm:spPr/>
      <dgm:t>
        <a:bodyPr/>
        <a:lstStyle/>
        <a:p>
          <a:endParaRPr lang="fr-FR"/>
        </a:p>
      </dgm:t>
    </dgm:pt>
    <dgm:pt modelId="{3F1604A0-4C67-410F-A511-F3F3F52B932C}" type="sibTrans" cxnId="{13E78B5C-81F6-4C09-8491-E95B681E8932}">
      <dgm:prSet/>
      <dgm:spPr/>
      <dgm:t>
        <a:bodyPr/>
        <a:lstStyle/>
        <a:p>
          <a:endParaRPr lang="fr-FR"/>
        </a:p>
      </dgm:t>
    </dgm:pt>
    <dgm:pt modelId="{BA7147D7-30E4-4195-88A2-508607010243}">
      <dgm:prSet phldrT="[Texte]" custT="1"/>
      <dgm:spPr/>
      <dgm:t>
        <a:bodyPr/>
        <a:lstStyle/>
        <a:p>
          <a:r>
            <a:rPr lang="fr-FR" sz="900" dirty="0"/>
            <a:t>Proposition de scénario par thématique</a:t>
          </a:r>
        </a:p>
      </dgm:t>
    </dgm:pt>
    <dgm:pt modelId="{1853297C-1E35-4BE3-9170-B54CD07C6BF1}" type="parTrans" cxnId="{E4BB876D-BF24-4F07-9882-570EED63FFCB}">
      <dgm:prSet/>
      <dgm:spPr/>
      <dgm:t>
        <a:bodyPr/>
        <a:lstStyle/>
        <a:p>
          <a:endParaRPr lang="fr-FR"/>
        </a:p>
      </dgm:t>
    </dgm:pt>
    <dgm:pt modelId="{4133EAF9-6A2D-4513-891B-6EB2467EAA2F}" type="sibTrans" cxnId="{E4BB876D-BF24-4F07-9882-570EED63FFCB}">
      <dgm:prSet/>
      <dgm:spPr/>
      <dgm:t>
        <a:bodyPr/>
        <a:lstStyle/>
        <a:p>
          <a:endParaRPr lang="fr-FR"/>
        </a:p>
      </dgm:t>
    </dgm:pt>
    <dgm:pt modelId="{D7599465-549D-4021-9F2B-3E842B5BDB70}">
      <dgm:prSet phldrT="[Texte]"/>
      <dgm:spPr/>
      <dgm:t>
        <a:bodyPr/>
        <a:lstStyle/>
        <a:p>
          <a:r>
            <a:rPr lang="fr-FR" dirty="0">
              <a:solidFill>
                <a:schemeClr val="tx1"/>
              </a:solidFill>
            </a:rPr>
            <a:t>Traduction des axes stratégiques en </a:t>
          </a:r>
          <a:r>
            <a:rPr lang="fr-FR" b="1" dirty="0">
              <a:solidFill>
                <a:schemeClr val="accent2">
                  <a:lumMod val="75000"/>
                </a:schemeClr>
              </a:solidFill>
            </a:rPr>
            <a:t>objectifs chiffrés </a:t>
          </a:r>
          <a:r>
            <a:rPr lang="fr-FR" dirty="0">
              <a:solidFill>
                <a:schemeClr val="tx1"/>
              </a:solidFill>
            </a:rPr>
            <a:t>pour le territoire</a:t>
          </a:r>
        </a:p>
      </dgm:t>
    </dgm:pt>
    <dgm:pt modelId="{0597E93E-14DE-4706-8C46-CDC1EC590383}" type="parTrans" cxnId="{056AD4F8-EC60-4758-94F6-143EB4B9E5FC}">
      <dgm:prSet/>
      <dgm:spPr/>
      <dgm:t>
        <a:bodyPr/>
        <a:lstStyle/>
        <a:p>
          <a:endParaRPr lang="fr-FR"/>
        </a:p>
      </dgm:t>
    </dgm:pt>
    <dgm:pt modelId="{7FE7C4B2-1B02-464F-A96B-F26924CE61A6}" type="sibTrans" cxnId="{056AD4F8-EC60-4758-94F6-143EB4B9E5FC}">
      <dgm:prSet/>
      <dgm:spPr/>
      <dgm:t>
        <a:bodyPr/>
        <a:lstStyle/>
        <a:p>
          <a:endParaRPr lang="fr-FR"/>
        </a:p>
      </dgm:t>
    </dgm:pt>
    <dgm:pt modelId="{521111DB-E52D-4BCA-9059-26BF340439DC}">
      <dgm:prSet phldrT="[Texte]" custT="1"/>
      <dgm:spPr/>
      <dgm:t>
        <a:bodyPr/>
        <a:lstStyle/>
        <a:p>
          <a:r>
            <a:rPr lang="fr-FR" sz="900" dirty="0"/>
            <a:t>Estimation des potentiels du territoire</a:t>
          </a:r>
        </a:p>
      </dgm:t>
    </dgm:pt>
    <dgm:pt modelId="{2BA08C97-786F-4083-9A77-0B2BEA92E3A7}" type="parTrans" cxnId="{D78934A9-35D8-489B-BF81-2069A24D1DEA}">
      <dgm:prSet/>
      <dgm:spPr/>
      <dgm:t>
        <a:bodyPr/>
        <a:lstStyle/>
        <a:p>
          <a:endParaRPr lang="fr-FR"/>
        </a:p>
      </dgm:t>
    </dgm:pt>
    <dgm:pt modelId="{6CF34607-5F56-4092-B322-26238EEB2E71}" type="sibTrans" cxnId="{D78934A9-35D8-489B-BF81-2069A24D1DEA}">
      <dgm:prSet/>
      <dgm:spPr/>
      <dgm:t>
        <a:bodyPr/>
        <a:lstStyle/>
        <a:p>
          <a:endParaRPr lang="fr-FR"/>
        </a:p>
      </dgm:t>
    </dgm:pt>
    <dgm:pt modelId="{2A7DDD5C-323F-4698-B19D-F714C5042AF7}">
      <dgm:prSet phldrT="[Texte]" custT="1"/>
      <dgm:spPr/>
      <dgm:t>
        <a:bodyPr/>
        <a:lstStyle/>
        <a:p>
          <a:r>
            <a:rPr lang="fr-FR" sz="900" dirty="0"/>
            <a:t>Modulation de ces potentiels en fonction des ambitions du territoire</a:t>
          </a:r>
        </a:p>
      </dgm:t>
    </dgm:pt>
    <dgm:pt modelId="{0BD12E38-0012-44C6-86EC-CFB717DABB89}" type="parTrans" cxnId="{187A3242-BED9-497A-87EF-A035B7853B51}">
      <dgm:prSet/>
      <dgm:spPr/>
      <dgm:t>
        <a:bodyPr/>
        <a:lstStyle/>
        <a:p>
          <a:endParaRPr lang="fr-FR"/>
        </a:p>
      </dgm:t>
    </dgm:pt>
    <dgm:pt modelId="{268064A9-F532-401F-B738-E9A294F8BCC0}" type="sibTrans" cxnId="{187A3242-BED9-497A-87EF-A035B7853B51}">
      <dgm:prSet/>
      <dgm:spPr/>
      <dgm:t>
        <a:bodyPr/>
        <a:lstStyle/>
        <a:p>
          <a:endParaRPr lang="fr-FR"/>
        </a:p>
      </dgm:t>
    </dgm:pt>
    <dgm:pt modelId="{7C024B90-A115-4C5A-B629-4A39A17AED42}">
      <dgm:prSet phldrT="[Texte]"/>
      <dgm:spPr/>
      <dgm:t>
        <a:bodyPr/>
        <a:lstStyle/>
        <a:p>
          <a:r>
            <a:rPr lang="fr-FR" dirty="0"/>
            <a:t>Définition d’un </a:t>
          </a:r>
          <a:r>
            <a:rPr lang="fr-FR" b="1" dirty="0">
              <a:solidFill>
                <a:schemeClr val="accent3"/>
              </a:solidFill>
            </a:rPr>
            <a:t>scénario</a:t>
          </a:r>
          <a:r>
            <a:rPr lang="fr-FR" dirty="0"/>
            <a:t> pour le territoire</a:t>
          </a:r>
        </a:p>
      </dgm:t>
    </dgm:pt>
    <dgm:pt modelId="{0D29B9D8-47B3-4998-BA45-8E151F607184}" type="parTrans" cxnId="{3D3370EA-86E8-4E5A-AA39-2B519FE31AA4}">
      <dgm:prSet/>
      <dgm:spPr/>
      <dgm:t>
        <a:bodyPr/>
        <a:lstStyle/>
        <a:p>
          <a:endParaRPr lang="fr-FR"/>
        </a:p>
      </dgm:t>
    </dgm:pt>
    <dgm:pt modelId="{CA340588-E0C2-49F6-B1C3-E0A76CF7AD71}" type="sibTrans" cxnId="{3D3370EA-86E8-4E5A-AA39-2B519FE31AA4}">
      <dgm:prSet/>
      <dgm:spPr/>
      <dgm:t>
        <a:bodyPr/>
        <a:lstStyle/>
        <a:p>
          <a:endParaRPr lang="fr-FR"/>
        </a:p>
      </dgm:t>
    </dgm:pt>
    <dgm:pt modelId="{7CA1A028-171C-485C-A25F-86943EB98FEF}">
      <dgm:prSet phldrT="[Texte]" custT="1"/>
      <dgm:spPr/>
      <dgm:t>
        <a:bodyPr/>
        <a:lstStyle/>
        <a:p>
          <a:r>
            <a:rPr lang="fr-FR" sz="900" dirty="0"/>
            <a:t>La trajectoire à parcourir pour atteindre les objectifs à long terme</a:t>
          </a:r>
        </a:p>
      </dgm:t>
    </dgm:pt>
    <dgm:pt modelId="{C453FF4B-741D-4AFD-AA0F-E5A0C5978675}" type="parTrans" cxnId="{13C8A364-C12E-4AD1-B5F0-4B312FA2394D}">
      <dgm:prSet/>
      <dgm:spPr/>
      <dgm:t>
        <a:bodyPr/>
        <a:lstStyle/>
        <a:p>
          <a:endParaRPr lang="fr-FR"/>
        </a:p>
      </dgm:t>
    </dgm:pt>
    <dgm:pt modelId="{E9BA873C-94D8-4FBA-85F2-FCDFD7C01B0D}" type="sibTrans" cxnId="{13C8A364-C12E-4AD1-B5F0-4B312FA2394D}">
      <dgm:prSet/>
      <dgm:spPr/>
      <dgm:t>
        <a:bodyPr/>
        <a:lstStyle/>
        <a:p>
          <a:endParaRPr lang="fr-FR"/>
        </a:p>
      </dgm:t>
    </dgm:pt>
    <dgm:pt modelId="{E56758DC-5B04-45A2-943A-5FCA6AABD46B}">
      <dgm:prSet phldrT="[Texte]" custT="1"/>
      <dgm:spPr/>
      <dgm:t>
        <a:bodyPr/>
        <a:lstStyle/>
        <a:p>
          <a:r>
            <a:rPr lang="fr-FR" sz="900" dirty="0"/>
            <a:t>Différentes vitesses d’effort selon les axes stratégiques</a:t>
          </a:r>
        </a:p>
      </dgm:t>
    </dgm:pt>
    <dgm:pt modelId="{021236DF-092B-46F3-9E63-7302A965D613}" type="parTrans" cxnId="{4C388459-D2B0-4510-AED7-FA6747A31AB7}">
      <dgm:prSet/>
      <dgm:spPr/>
      <dgm:t>
        <a:bodyPr/>
        <a:lstStyle/>
        <a:p>
          <a:endParaRPr lang="fr-FR"/>
        </a:p>
      </dgm:t>
    </dgm:pt>
    <dgm:pt modelId="{3834CCF9-B1F7-4EAD-A745-32FBF5985549}" type="sibTrans" cxnId="{4C388459-D2B0-4510-AED7-FA6747A31AB7}">
      <dgm:prSet/>
      <dgm:spPr/>
      <dgm:t>
        <a:bodyPr/>
        <a:lstStyle/>
        <a:p>
          <a:endParaRPr lang="fr-FR"/>
        </a:p>
      </dgm:t>
    </dgm:pt>
    <dgm:pt modelId="{44DCAD4E-914C-4560-9E0F-617490AADCA1}">
      <dgm:prSet phldrT="[Texte]" custT="1"/>
      <dgm:spPr/>
      <dgm:t>
        <a:bodyPr/>
        <a:lstStyle/>
        <a:p>
          <a:r>
            <a:rPr lang="fr-FR" sz="900" dirty="0"/>
            <a:t>Des objectifs à des années intermédiaires</a:t>
          </a:r>
        </a:p>
      </dgm:t>
    </dgm:pt>
    <dgm:pt modelId="{A4548784-B6F0-410F-9B87-12A06279F065}" type="parTrans" cxnId="{5317C2C7-804A-4052-A3F7-968B7DA6ECFD}">
      <dgm:prSet/>
      <dgm:spPr/>
      <dgm:t>
        <a:bodyPr/>
        <a:lstStyle/>
        <a:p>
          <a:endParaRPr lang="fr-FR"/>
        </a:p>
      </dgm:t>
    </dgm:pt>
    <dgm:pt modelId="{AB5888D9-EC3E-4009-BD6A-7AF16B655283}" type="sibTrans" cxnId="{5317C2C7-804A-4052-A3F7-968B7DA6ECFD}">
      <dgm:prSet/>
      <dgm:spPr/>
      <dgm:t>
        <a:bodyPr/>
        <a:lstStyle/>
        <a:p>
          <a:endParaRPr lang="fr-FR"/>
        </a:p>
      </dgm:t>
    </dgm:pt>
    <dgm:pt modelId="{E921348C-8510-4330-8CA9-9E0058C051D1}">
      <dgm:prSet phldrT="[Texte]" custT="1"/>
      <dgm:spPr/>
      <dgm:t>
        <a:bodyPr/>
        <a:lstStyle/>
        <a:p>
          <a:r>
            <a:rPr lang="fr-FR" sz="900" dirty="0"/>
            <a:t>Comparaison avec les scénarios réglementaires et tendanciels</a:t>
          </a:r>
        </a:p>
      </dgm:t>
    </dgm:pt>
    <dgm:pt modelId="{4A350D32-2567-4824-B119-1D4805DDBFFB}" type="parTrans" cxnId="{32B8C593-8407-4430-A64E-7B335B6B4E16}">
      <dgm:prSet/>
      <dgm:spPr/>
      <dgm:t>
        <a:bodyPr/>
        <a:lstStyle/>
        <a:p>
          <a:endParaRPr lang="fr-FR"/>
        </a:p>
      </dgm:t>
    </dgm:pt>
    <dgm:pt modelId="{82D3E0AF-027D-49AC-BDC3-1F6B3F91861C}" type="sibTrans" cxnId="{32B8C593-8407-4430-A64E-7B335B6B4E16}">
      <dgm:prSet/>
      <dgm:spPr/>
      <dgm:t>
        <a:bodyPr/>
        <a:lstStyle/>
        <a:p>
          <a:endParaRPr lang="fr-FR"/>
        </a:p>
      </dgm:t>
    </dgm:pt>
    <dgm:pt modelId="{9F350894-1580-4F69-B944-438E76D96742}">
      <dgm:prSet phldrT="[Texte]" custT="1"/>
      <dgm:spPr/>
      <dgm:t>
        <a:bodyPr/>
        <a:lstStyle/>
        <a:p>
          <a:r>
            <a:rPr lang="fr-FR" sz="900" dirty="0"/>
            <a:t>Coconstruction d’un scénario pour le territoire</a:t>
          </a:r>
        </a:p>
      </dgm:t>
    </dgm:pt>
    <dgm:pt modelId="{6C25324C-64F5-4ACF-ADD5-D93128F738CD}" type="parTrans" cxnId="{90D00EB0-5971-4518-87AF-599C221CD758}">
      <dgm:prSet/>
      <dgm:spPr/>
      <dgm:t>
        <a:bodyPr/>
        <a:lstStyle/>
        <a:p>
          <a:endParaRPr lang="fr-FR"/>
        </a:p>
      </dgm:t>
    </dgm:pt>
    <dgm:pt modelId="{33B2D6B5-D711-4E04-A91B-A1A4FB4677D2}" type="sibTrans" cxnId="{90D00EB0-5971-4518-87AF-599C221CD758}">
      <dgm:prSet/>
      <dgm:spPr/>
      <dgm:t>
        <a:bodyPr/>
        <a:lstStyle/>
        <a:p>
          <a:endParaRPr lang="fr-FR"/>
        </a:p>
      </dgm:t>
    </dgm:pt>
    <dgm:pt modelId="{A871332A-9EB1-48BB-B7B2-24E11495C5D4}" type="pres">
      <dgm:prSet presAssocID="{0D853C00-9517-440E-9F2A-8E1007F0862A}" presName="Name0" presStyleCnt="0">
        <dgm:presLayoutVars>
          <dgm:chMax val="7"/>
          <dgm:chPref val="7"/>
          <dgm:dir/>
          <dgm:animLvl val="lvl"/>
        </dgm:presLayoutVars>
      </dgm:prSet>
      <dgm:spPr/>
      <dgm:t>
        <a:bodyPr/>
        <a:lstStyle/>
        <a:p>
          <a:endParaRPr lang="fr-FR"/>
        </a:p>
      </dgm:t>
    </dgm:pt>
    <dgm:pt modelId="{A4C83E6D-1634-4EBE-B1A9-3F2E40D5682E}" type="pres">
      <dgm:prSet presAssocID="{97DCF7E2-CEB5-4023-98E2-E060EFAAD5C8}" presName="Accent1" presStyleCnt="0"/>
      <dgm:spPr/>
    </dgm:pt>
    <dgm:pt modelId="{50025819-3DB1-40E9-8ACE-5708F6C7D490}" type="pres">
      <dgm:prSet presAssocID="{97DCF7E2-CEB5-4023-98E2-E060EFAAD5C8}" presName="Accent" presStyleLbl="node1" presStyleIdx="0" presStyleCnt="4"/>
      <dgm:spPr>
        <a:solidFill>
          <a:srgbClr val="2282BC"/>
        </a:solidFill>
      </dgm:spPr>
    </dgm:pt>
    <dgm:pt modelId="{D6C76F57-BD78-495D-BC5C-5B62D3730D1D}" type="pres">
      <dgm:prSet presAssocID="{97DCF7E2-CEB5-4023-98E2-E060EFAAD5C8}" presName="Child1" presStyleLbl="revTx" presStyleIdx="0" presStyleCnt="8" custScaleX="108322">
        <dgm:presLayoutVars>
          <dgm:chMax val="0"/>
          <dgm:chPref val="0"/>
          <dgm:bulletEnabled val="1"/>
        </dgm:presLayoutVars>
      </dgm:prSet>
      <dgm:spPr/>
      <dgm:t>
        <a:bodyPr/>
        <a:lstStyle/>
        <a:p>
          <a:endParaRPr lang="fr-FR"/>
        </a:p>
      </dgm:t>
    </dgm:pt>
    <dgm:pt modelId="{52DEA750-094E-46D2-B2DB-0F3BFBACE8EF}" type="pres">
      <dgm:prSet presAssocID="{97DCF7E2-CEB5-4023-98E2-E060EFAAD5C8}" presName="Parent1" presStyleLbl="revTx" presStyleIdx="1" presStyleCnt="8">
        <dgm:presLayoutVars>
          <dgm:chMax val="1"/>
          <dgm:chPref val="1"/>
          <dgm:bulletEnabled val="1"/>
        </dgm:presLayoutVars>
      </dgm:prSet>
      <dgm:spPr/>
      <dgm:t>
        <a:bodyPr/>
        <a:lstStyle/>
        <a:p>
          <a:endParaRPr lang="fr-FR"/>
        </a:p>
      </dgm:t>
    </dgm:pt>
    <dgm:pt modelId="{0642CEE3-4755-4BB1-97F8-2D1698834562}" type="pres">
      <dgm:prSet presAssocID="{A77020C9-B6F3-4F48-B7D2-59476498338E}" presName="Accent2" presStyleCnt="0"/>
      <dgm:spPr/>
    </dgm:pt>
    <dgm:pt modelId="{5B003285-504A-4755-84F5-FA2DAACFA2B7}" type="pres">
      <dgm:prSet presAssocID="{A77020C9-B6F3-4F48-B7D2-59476498338E}" presName="Accent" presStyleLbl="node1" presStyleIdx="1" presStyleCnt="4"/>
      <dgm:spPr>
        <a:solidFill>
          <a:srgbClr val="2282BC"/>
        </a:solidFill>
      </dgm:spPr>
    </dgm:pt>
    <dgm:pt modelId="{7491886F-E834-4027-9CD8-C5E38D2D31F6}" type="pres">
      <dgm:prSet presAssocID="{A77020C9-B6F3-4F48-B7D2-59476498338E}" presName="Child2" presStyleLbl="revTx" presStyleIdx="2" presStyleCnt="8" custScaleX="133358">
        <dgm:presLayoutVars>
          <dgm:chMax val="0"/>
          <dgm:chPref val="0"/>
          <dgm:bulletEnabled val="1"/>
        </dgm:presLayoutVars>
      </dgm:prSet>
      <dgm:spPr/>
      <dgm:t>
        <a:bodyPr/>
        <a:lstStyle/>
        <a:p>
          <a:endParaRPr lang="fr-FR"/>
        </a:p>
      </dgm:t>
    </dgm:pt>
    <dgm:pt modelId="{BD610C56-FFA0-4A71-AC1A-CFD3AB289DA8}" type="pres">
      <dgm:prSet presAssocID="{A77020C9-B6F3-4F48-B7D2-59476498338E}" presName="Parent2" presStyleLbl="revTx" presStyleIdx="3" presStyleCnt="8">
        <dgm:presLayoutVars>
          <dgm:chMax val="1"/>
          <dgm:chPref val="1"/>
          <dgm:bulletEnabled val="1"/>
        </dgm:presLayoutVars>
      </dgm:prSet>
      <dgm:spPr/>
      <dgm:t>
        <a:bodyPr/>
        <a:lstStyle/>
        <a:p>
          <a:endParaRPr lang="fr-FR"/>
        </a:p>
      </dgm:t>
    </dgm:pt>
    <dgm:pt modelId="{FFBC418F-9F2D-4AB7-88BD-7D2AFED26A6F}" type="pres">
      <dgm:prSet presAssocID="{D7599465-549D-4021-9F2B-3E842B5BDB70}" presName="Accent3" presStyleCnt="0"/>
      <dgm:spPr/>
    </dgm:pt>
    <dgm:pt modelId="{3BF144A6-7317-4ABE-950E-A175A9E3E374}" type="pres">
      <dgm:prSet presAssocID="{D7599465-549D-4021-9F2B-3E842B5BDB70}" presName="Accent" presStyleLbl="node1" presStyleIdx="2" presStyleCnt="4"/>
      <dgm:spPr>
        <a:solidFill>
          <a:srgbClr val="2282BC"/>
        </a:solidFill>
      </dgm:spPr>
    </dgm:pt>
    <dgm:pt modelId="{F366C92E-1FB0-460D-961E-569017EF0056}" type="pres">
      <dgm:prSet presAssocID="{D7599465-549D-4021-9F2B-3E842B5BDB70}" presName="Child3" presStyleLbl="revTx" presStyleIdx="4" presStyleCnt="8" custScaleX="102745" custLinFactNeighborX="-5493" custLinFactNeighborY="9953">
        <dgm:presLayoutVars>
          <dgm:chMax val="0"/>
          <dgm:chPref val="0"/>
          <dgm:bulletEnabled val="1"/>
        </dgm:presLayoutVars>
      </dgm:prSet>
      <dgm:spPr/>
      <dgm:t>
        <a:bodyPr/>
        <a:lstStyle/>
        <a:p>
          <a:endParaRPr lang="fr-FR"/>
        </a:p>
      </dgm:t>
    </dgm:pt>
    <dgm:pt modelId="{12A1AF9F-CD13-47F8-A1ED-80529E700292}" type="pres">
      <dgm:prSet presAssocID="{D7599465-549D-4021-9F2B-3E842B5BDB70}" presName="Parent3" presStyleLbl="revTx" presStyleIdx="5" presStyleCnt="8">
        <dgm:presLayoutVars>
          <dgm:chMax val="1"/>
          <dgm:chPref val="1"/>
          <dgm:bulletEnabled val="1"/>
        </dgm:presLayoutVars>
      </dgm:prSet>
      <dgm:spPr/>
      <dgm:t>
        <a:bodyPr/>
        <a:lstStyle/>
        <a:p>
          <a:endParaRPr lang="fr-FR"/>
        </a:p>
      </dgm:t>
    </dgm:pt>
    <dgm:pt modelId="{FA355EB6-BAB7-4E90-9B64-FD1762E59C6B}" type="pres">
      <dgm:prSet presAssocID="{7C024B90-A115-4C5A-B629-4A39A17AED42}" presName="Accent4" presStyleCnt="0"/>
      <dgm:spPr/>
    </dgm:pt>
    <dgm:pt modelId="{DE76DBFC-9296-43D3-8FA0-3407E900750C}" type="pres">
      <dgm:prSet presAssocID="{7C024B90-A115-4C5A-B629-4A39A17AED42}" presName="Accent" presStyleLbl="node1" presStyleIdx="3" presStyleCnt="4"/>
      <dgm:spPr>
        <a:solidFill>
          <a:srgbClr val="2282BC"/>
        </a:solidFill>
      </dgm:spPr>
    </dgm:pt>
    <dgm:pt modelId="{5E302B96-576D-4629-8CF4-1DC8787EDF0F}" type="pres">
      <dgm:prSet presAssocID="{7C024B90-A115-4C5A-B629-4A39A17AED42}" presName="Child4" presStyleLbl="revTx" presStyleIdx="6" presStyleCnt="8" custScaleX="158485" custScaleY="143476" custLinFactNeighborX="18478" custLinFactNeighborY="31795">
        <dgm:presLayoutVars>
          <dgm:chMax val="0"/>
          <dgm:chPref val="0"/>
          <dgm:bulletEnabled val="1"/>
        </dgm:presLayoutVars>
      </dgm:prSet>
      <dgm:spPr/>
      <dgm:t>
        <a:bodyPr/>
        <a:lstStyle/>
        <a:p>
          <a:endParaRPr lang="fr-FR"/>
        </a:p>
      </dgm:t>
    </dgm:pt>
    <dgm:pt modelId="{39129DEF-EC70-4707-B14D-FD18E984A48C}" type="pres">
      <dgm:prSet presAssocID="{7C024B90-A115-4C5A-B629-4A39A17AED42}" presName="Parent4" presStyleLbl="revTx" presStyleIdx="7" presStyleCnt="8">
        <dgm:presLayoutVars>
          <dgm:chMax val="1"/>
          <dgm:chPref val="1"/>
          <dgm:bulletEnabled val="1"/>
        </dgm:presLayoutVars>
      </dgm:prSet>
      <dgm:spPr/>
      <dgm:t>
        <a:bodyPr/>
        <a:lstStyle/>
        <a:p>
          <a:endParaRPr lang="fr-FR"/>
        </a:p>
      </dgm:t>
    </dgm:pt>
  </dgm:ptLst>
  <dgm:cxnLst>
    <dgm:cxn modelId="{32B8C593-8407-4430-A64E-7B335B6B4E16}" srcId="{7C024B90-A115-4C5A-B629-4A39A17AED42}" destId="{E921348C-8510-4330-8CA9-9E0058C051D1}" srcOrd="3" destOrd="0" parTransId="{4A350D32-2567-4824-B119-1D4805DDBFFB}" sibTransId="{82D3E0AF-027D-49AC-BDC3-1F6B3F91861C}"/>
    <dgm:cxn modelId="{54B0EBBA-CE18-48DF-8223-AEF0E9E9B56C}" type="presOf" srcId="{7C024B90-A115-4C5A-B629-4A39A17AED42}" destId="{39129DEF-EC70-4707-B14D-FD18E984A48C}" srcOrd="0" destOrd="0" presId="urn:microsoft.com/office/officeart/2009/layout/CircleArrowProcess"/>
    <dgm:cxn modelId="{557261D7-05D3-4790-92B0-AA6CC274E2F2}" type="presOf" srcId="{C794D079-4708-444E-BCCC-32A5B726EF5A}" destId="{D6C76F57-BD78-495D-BC5C-5B62D3730D1D}" srcOrd="0" destOrd="0" presId="urn:microsoft.com/office/officeart/2009/layout/CircleArrowProcess"/>
    <dgm:cxn modelId="{9095E6C8-31CE-410C-85D4-C10B6AA7BE74}" type="presOf" srcId="{2A7DDD5C-323F-4698-B19D-F714C5042AF7}" destId="{F366C92E-1FB0-460D-961E-569017EF0056}" srcOrd="0" destOrd="1" presId="urn:microsoft.com/office/officeart/2009/layout/CircleArrowProcess"/>
    <dgm:cxn modelId="{6423BF10-0870-4F0C-A82A-543514E97B27}" type="presOf" srcId="{521111DB-E52D-4BCA-9059-26BF340439DC}" destId="{F366C92E-1FB0-460D-961E-569017EF0056}" srcOrd="0" destOrd="0" presId="urn:microsoft.com/office/officeart/2009/layout/CircleArrowProcess"/>
    <dgm:cxn modelId="{5317C2C7-804A-4052-A3F7-968B7DA6ECFD}" srcId="{7C024B90-A115-4C5A-B629-4A39A17AED42}" destId="{44DCAD4E-914C-4560-9E0F-617490AADCA1}" srcOrd="1" destOrd="0" parTransId="{A4548784-B6F0-410F-9B87-12A06279F065}" sibTransId="{AB5888D9-EC3E-4009-BD6A-7AF16B655283}"/>
    <dgm:cxn modelId="{13C8A364-C12E-4AD1-B5F0-4B312FA2394D}" srcId="{7C024B90-A115-4C5A-B629-4A39A17AED42}" destId="{7CA1A028-171C-485C-A25F-86943EB98FEF}" srcOrd="0" destOrd="0" parTransId="{C453FF4B-741D-4AFD-AA0F-E5A0C5978675}" sibTransId="{E9BA873C-94D8-4FBA-85F2-FCDFD7C01B0D}"/>
    <dgm:cxn modelId="{3D3370EA-86E8-4E5A-AA39-2B519FE31AA4}" srcId="{0D853C00-9517-440E-9F2A-8E1007F0862A}" destId="{7C024B90-A115-4C5A-B629-4A39A17AED42}" srcOrd="3" destOrd="0" parTransId="{0D29B9D8-47B3-4998-BA45-8E151F607184}" sibTransId="{CA340588-E0C2-49F6-B1C3-E0A76CF7AD71}"/>
    <dgm:cxn modelId="{622A09CD-7982-4446-8F71-3477C9FCAB25}" srcId="{97DCF7E2-CEB5-4023-98E2-E060EFAAD5C8}" destId="{C794D079-4708-444E-BCCC-32A5B726EF5A}" srcOrd="0" destOrd="0" parTransId="{760F6399-5EAA-4566-8371-4EF37779A174}" sibTransId="{DD20CFDE-B194-4854-B4E5-B8F43E5E28A8}"/>
    <dgm:cxn modelId="{B3C85DA2-17B0-4B7E-9381-9FA4195ED384}" type="presOf" srcId="{A77020C9-B6F3-4F48-B7D2-59476498338E}" destId="{BD610C56-FFA0-4A71-AC1A-CFD3AB289DA8}" srcOrd="0" destOrd="0" presId="urn:microsoft.com/office/officeart/2009/layout/CircleArrowProcess"/>
    <dgm:cxn modelId="{D78934A9-35D8-489B-BF81-2069A24D1DEA}" srcId="{D7599465-549D-4021-9F2B-3E842B5BDB70}" destId="{521111DB-E52D-4BCA-9059-26BF340439DC}" srcOrd="0" destOrd="0" parTransId="{2BA08C97-786F-4083-9A77-0B2BEA92E3A7}" sibTransId="{6CF34607-5F56-4092-B322-26238EEB2E71}"/>
    <dgm:cxn modelId="{310A3C26-D0BB-43CD-9CE0-1A35A0D1CBD8}" srcId="{0D853C00-9517-440E-9F2A-8E1007F0862A}" destId="{97DCF7E2-CEB5-4023-98E2-E060EFAAD5C8}" srcOrd="0" destOrd="0" parTransId="{8EBB16C0-4FB9-4413-AD0F-16CBED4E6C3F}" sibTransId="{9C4FEDF6-E92D-45AE-9563-A3602C349E1D}"/>
    <dgm:cxn modelId="{A0222B9A-E16E-4094-B500-AA38CB015D25}" type="presOf" srcId="{E56758DC-5B04-45A2-943A-5FCA6AABD46B}" destId="{5E302B96-576D-4629-8CF4-1DC8787EDF0F}" srcOrd="0" destOrd="2" presId="urn:microsoft.com/office/officeart/2009/layout/CircleArrowProcess"/>
    <dgm:cxn modelId="{90D00EB0-5971-4518-87AF-599C221CD758}" srcId="{A77020C9-B6F3-4F48-B7D2-59476498338E}" destId="{9F350894-1580-4F69-B944-438E76D96742}" srcOrd="1" destOrd="0" parTransId="{6C25324C-64F5-4ACF-ADD5-D93128F738CD}" sibTransId="{33B2D6B5-D711-4E04-A91B-A1A4FB4677D2}"/>
    <dgm:cxn modelId="{E4BB876D-BF24-4F07-9882-570EED63FFCB}" srcId="{A77020C9-B6F3-4F48-B7D2-59476498338E}" destId="{BA7147D7-30E4-4195-88A2-508607010243}" srcOrd="0" destOrd="0" parTransId="{1853297C-1E35-4BE3-9170-B54CD07C6BF1}" sibTransId="{4133EAF9-6A2D-4513-891B-6EB2467EAA2F}"/>
    <dgm:cxn modelId="{056AD4F8-EC60-4758-94F6-143EB4B9E5FC}" srcId="{0D853C00-9517-440E-9F2A-8E1007F0862A}" destId="{D7599465-549D-4021-9F2B-3E842B5BDB70}" srcOrd="2" destOrd="0" parTransId="{0597E93E-14DE-4706-8C46-CDC1EC590383}" sibTransId="{7FE7C4B2-1B02-464F-A96B-F26924CE61A6}"/>
    <dgm:cxn modelId="{42E83B91-FC9F-4BB7-805A-7232E0104F90}" type="presOf" srcId="{BA7147D7-30E4-4195-88A2-508607010243}" destId="{7491886F-E834-4027-9CD8-C5E38D2D31F6}" srcOrd="0" destOrd="0" presId="urn:microsoft.com/office/officeart/2009/layout/CircleArrowProcess"/>
    <dgm:cxn modelId="{D4AE79BF-01E7-4F61-9D45-FC2C53745964}" srcId="{97DCF7E2-CEB5-4023-98E2-E060EFAAD5C8}" destId="{A22B9FDA-54AD-4657-BCF8-D8FD0B61CED2}" srcOrd="1" destOrd="0" parTransId="{62604692-E69D-43B7-A26B-C4DD64A67BB8}" sibTransId="{A874A82D-1F9E-433F-B648-7B78351D0C42}"/>
    <dgm:cxn modelId="{B3FBDF2E-4C4E-4C6C-AC4D-37196E6B4970}" type="presOf" srcId="{A22B9FDA-54AD-4657-BCF8-D8FD0B61CED2}" destId="{D6C76F57-BD78-495D-BC5C-5B62D3730D1D}" srcOrd="0" destOrd="1" presId="urn:microsoft.com/office/officeart/2009/layout/CircleArrowProcess"/>
    <dgm:cxn modelId="{61F861DB-F3D0-4B36-B495-1D2C2ACAB95D}" type="presOf" srcId="{E921348C-8510-4330-8CA9-9E0058C051D1}" destId="{5E302B96-576D-4629-8CF4-1DC8787EDF0F}" srcOrd="0" destOrd="3" presId="urn:microsoft.com/office/officeart/2009/layout/CircleArrowProcess"/>
    <dgm:cxn modelId="{1E90136A-44E1-4864-BF5F-D7AF9063C134}" type="presOf" srcId="{9F350894-1580-4F69-B944-438E76D96742}" destId="{7491886F-E834-4027-9CD8-C5E38D2D31F6}" srcOrd="0" destOrd="1" presId="urn:microsoft.com/office/officeart/2009/layout/CircleArrowProcess"/>
    <dgm:cxn modelId="{2BAF8998-FB41-4A6F-8DEA-F7A29708523E}" type="presOf" srcId="{7CA1A028-171C-485C-A25F-86943EB98FEF}" destId="{5E302B96-576D-4629-8CF4-1DC8787EDF0F}" srcOrd="0" destOrd="0" presId="urn:microsoft.com/office/officeart/2009/layout/CircleArrowProcess"/>
    <dgm:cxn modelId="{CA47C986-1180-4AF1-9E3B-A4AE1232D715}" type="presOf" srcId="{44DCAD4E-914C-4560-9E0F-617490AADCA1}" destId="{5E302B96-576D-4629-8CF4-1DC8787EDF0F}" srcOrd="0" destOrd="1" presId="urn:microsoft.com/office/officeart/2009/layout/CircleArrowProcess"/>
    <dgm:cxn modelId="{4C388459-D2B0-4510-AED7-FA6747A31AB7}" srcId="{7C024B90-A115-4C5A-B629-4A39A17AED42}" destId="{E56758DC-5B04-45A2-943A-5FCA6AABD46B}" srcOrd="2" destOrd="0" parTransId="{021236DF-092B-46F3-9E63-7302A965D613}" sibTransId="{3834CCF9-B1F7-4EAD-A745-32FBF5985549}"/>
    <dgm:cxn modelId="{C479558B-9DDE-4A12-9511-696C9300EE09}" type="presOf" srcId="{D7599465-549D-4021-9F2B-3E842B5BDB70}" destId="{12A1AF9F-CD13-47F8-A1ED-80529E700292}" srcOrd="0" destOrd="0" presId="urn:microsoft.com/office/officeart/2009/layout/CircleArrowProcess"/>
    <dgm:cxn modelId="{E0A36ABC-5810-4649-9D85-56718DC763EC}" type="presOf" srcId="{0D853C00-9517-440E-9F2A-8E1007F0862A}" destId="{A871332A-9EB1-48BB-B7B2-24E11495C5D4}" srcOrd="0" destOrd="0" presId="urn:microsoft.com/office/officeart/2009/layout/CircleArrowProcess"/>
    <dgm:cxn modelId="{6B6609FE-6817-451B-A78E-6517E773A55E}" type="presOf" srcId="{97DCF7E2-CEB5-4023-98E2-E060EFAAD5C8}" destId="{52DEA750-094E-46D2-B2DB-0F3BFBACE8EF}" srcOrd="0" destOrd="0" presId="urn:microsoft.com/office/officeart/2009/layout/CircleArrowProcess"/>
    <dgm:cxn modelId="{13E78B5C-81F6-4C09-8491-E95B681E8932}" srcId="{0D853C00-9517-440E-9F2A-8E1007F0862A}" destId="{A77020C9-B6F3-4F48-B7D2-59476498338E}" srcOrd="1" destOrd="0" parTransId="{423E50B2-AED7-4239-B470-F3B86820F117}" sibTransId="{3F1604A0-4C67-410F-A511-F3F3F52B932C}"/>
    <dgm:cxn modelId="{187A3242-BED9-497A-87EF-A035B7853B51}" srcId="{D7599465-549D-4021-9F2B-3E842B5BDB70}" destId="{2A7DDD5C-323F-4698-B19D-F714C5042AF7}" srcOrd="1" destOrd="0" parTransId="{0BD12E38-0012-44C6-86EC-CFB717DABB89}" sibTransId="{268064A9-F532-401F-B738-E9A294F8BCC0}"/>
    <dgm:cxn modelId="{63256DC0-724F-4478-908E-385726C24CB8}" type="presParOf" srcId="{A871332A-9EB1-48BB-B7B2-24E11495C5D4}" destId="{A4C83E6D-1634-4EBE-B1A9-3F2E40D5682E}" srcOrd="0" destOrd="0" presId="urn:microsoft.com/office/officeart/2009/layout/CircleArrowProcess"/>
    <dgm:cxn modelId="{3D83CB11-33C2-4B5F-9B6A-2ECF91EBB73B}" type="presParOf" srcId="{A4C83E6D-1634-4EBE-B1A9-3F2E40D5682E}" destId="{50025819-3DB1-40E9-8ACE-5708F6C7D490}" srcOrd="0" destOrd="0" presId="urn:microsoft.com/office/officeart/2009/layout/CircleArrowProcess"/>
    <dgm:cxn modelId="{169763A6-85BB-4535-B3B6-0EF5D51AABBA}" type="presParOf" srcId="{A871332A-9EB1-48BB-B7B2-24E11495C5D4}" destId="{D6C76F57-BD78-495D-BC5C-5B62D3730D1D}" srcOrd="1" destOrd="0" presId="urn:microsoft.com/office/officeart/2009/layout/CircleArrowProcess"/>
    <dgm:cxn modelId="{136CA221-9B7C-4B3F-9A2D-F8804B396D06}" type="presParOf" srcId="{A871332A-9EB1-48BB-B7B2-24E11495C5D4}" destId="{52DEA750-094E-46D2-B2DB-0F3BFBACE8EF}" srcOrd="2" destOrd="0" presId="urn:microsoft.com/office/officeart/2009/layout/CircleArrowProcess"/>
    <dgm:cxn modelId="{92396D33-8280-4AE1-9C8B-70409386DD85}" type="presParOf" srcId="{A871332A-9EB1-48BB-B7B2-24E11495C5D4}" destId="{0642CEE3-4755-4BB1-97F8-2D1698834562}" srcOrd="3" destOrd="0" presId="urn:microsoft.com/office/officeart/2009/layout/CircleArrowProcess"/>
    <dgm:cxn modelId="{5A2BCDD1-8410-4EFE-8C9E-107AEC61A6A3}" type="presParOf" srcId="{0642CEE3-4755-4BB1-97F8-2D1698834562}" destId="{5B003285-504A-4755-84F5-FA2DAACFA2B7}" srcOrd="0" destOrd="0" presId="urn:microsoft.com/office/officeart/2009/layout/CircleArrowProcess"/>
    <dgm:cxn modelId="{06265CB9-CC88-4207-9DDE-9AFA05733A6F}" type="presParOf" srcId="{A871332A-9EB1-48BB-B7B2-24E11495C5D4}" destId="{7491886F-E834-4027-9CD8-C5E38D2D31F6}" srcOrd="4" destOrd="0" presId="urn:microsoft.com/office/officeart/2009/layout/CircleArrowProcess"/>
    <dgm:cxn modelId="{5CBDE5A2-D002-48F1-9372-C9D8CE6123AC}" type="presParOf" srcId="{A871332A-9EB1-48BB-B7B2-24E11495C5D4}" destId="{BD610C56-FFA0-4A71-AC1A-CFD3AB289DA8}" srcOrd="5" destOrd="0" presId="urn:microsoft.com/office/officeart/2009/layout/CircleArrowProcess"/>
    <dgm:cxn modelId="{E656B610-5528-404E-A439-0F7876CD02EB}" type="presParOf" srcId="{A871332A-9EB1-48BB-B7B2-24E11495C5D4}" destId="{FFBC418F-9F2D-4AB7-88BD-7D2AFED26A6F}" srcOrd="6" destOrd="0" presId="urn:microsoft.com/office/officeart/2009/layout/CircleArrowProcess"/>
    <dgm:cxn modelId="{4127788E-1563-4999-B671-BB86471E730F}" type="presParOf" srcId="{FFBC418F-9F2D-4AB7-88BD-7D2AFED26A6F}" destId="{3BF144A6-7317-4ABE-950E-A175A9E3E374}" srcOrd="0" destOrd="0" presId="urn:microsoft.com/office/officeart/2009/layout/CircleArrowProcess"/>
    <dgm:cxn modelId="{4F91E3C9-F453-47C7-A3C4-AED5DAE76319}" type="presParOf" srcId="{A871332A-9EB1-48BB-B7B2-24E11495C5D4}" destId="{F366C92E-1FB0-460D-961E-569017EF0056}" srcOrd="7" destOrd="0" presId="urn:microsoft.com/office/officeart/2009/layout/CircleArrowProcess"/>
    <dgm:cxn modelId="{273DFCE4-8E44-48D9-8E0A-E7F7D4FDC502}" type="presParOf" srcId="{A871332A-9EB1-48BB-B7B2-24E11495C5D4}" destId="{12A1AF9F-CD13-47F8-A1ED-80529E700292}" srcOrd="8" destOrd="0" presId="urn:microsoft.com/office/officeart/2009/layout/CircleArrowProcess"/>
    <dgm:cxn modelId="{8B99BDB3-E398-4772-A7CE-D48C214D61E7}" type="presParOf" srcId="{A871332A-9EB1-48BB-B7B2-24E11495C5D4}" destId="{FA355EB6-BAB7-4E90-9B64-FD1762E59C6B}" srcOrd="9" destOrd="0" presId="urn:microsoft.com/office/officeart/2009/layout/CircleArrowProcess"/>
    <dgm:cxn modelId="{029A38AD-830C-4096-85A2-0CEE57AA7C51}" type="presParOf" srcId="{FA355EB6-BAB7-4E90-9B64-FD1762E59C6B}" destId="{DE76DBFC-9296-43D3-8FA0-3407E900750C}" srcOrd="0" destOrd="0" presId="urn:microsoft.com/office/officeart/2009/layout/CircleArrowProcess"/>
    <dgm:cxn modelId="{B598777D-2C9C-4F2E-8A96-CBFCC0F0C786}" type="presParOf" srcId="{A871332A-9EB1-48BB-B7B2-24E11495C5D4}" destId="{5E302B96-576D-4629-8CF4-1DC8787EDF0F}" srcOrd="10" destOrd="0" presId="urn:microsoft.com/office/officeart/2009/layout/CircleArrowProcess"/>
    <dgm:cxn modelId="{CE004AA1-DFD1-4E63-BC14-7BD8922249FB}" type="presParOf" srcId="{A871332A-9EB1-48BB-B7B2-24E11495C5D4}" destId="{39129DEF-EC70-4707-B14D-FD18E984A48C}" srcOrd="11"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025819-3DB1-40E9-8ACE-5708F6C7D490}">
      <dsp:nvSpPr>
        <dsp:cNvPr id="0" name=""/>
        <dsp:cNvSpPr/>
      </dsp:nvSpPr>
      <dsp:spPr>
        <a:xfrm>
          <a:off x="512654" y="63684"/>
          <a:ext cx="1932094" cy="1932290"/>
        </a:xfrm>
        <a:prstGeom prst="circularArrow">
          <a:avLst>
            <a:gd name="adj1" fmla="val 10980"/>
            <a:gd name="adj2" fmla="val 1142322"/>
            <a:gd name="adj3" fmla="val 4500000"/>
            <a:gd name="adj4" fmla="val 10800000"/>
            <a:gd name="adj5" fmla="val 12500"/>
          </a:avLst>
        </a:prstGeom>
        <a:solidFill>
          <a:srgbClr val="2282B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C76F57-BD78-495D-BC5C-5B62D3730D1D}">
      <dsp:nvSpPr>
        <dsp:cNvPr id="0" name=""/>
        <dsp:cNvSpPr/>
      </dsp:nvSpPr>
      <dsp:spPr>
        <a:xfrm>
          <a:off x="2393651" y="637069"/>
          <a:ext cx="1254709" cy="768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57150" lvl="1" indent="-57150" algn="l" defTabSz="400050">
            <a:lnSpc>
              <a:spcPct val="90000"/>
            </a:lnSpc>
            <a:spcBef>
              <a:spcPct val="0"/>
            </a:spcBef>
            <a:spcAft>
              <a:spcPct val="15000"/>
            </a:spcAft>
            <a:buChar char="••"/>
          </a:pPr>
          <a:r>
            <a:rPr lang="fr-FR" sz="900" kern="1200" dirty="0"/>
            <a:t>Élaboration d’un diagnostic territorial air-énergie-climat</a:t>
          </a:r>
        </a:p>
        <a:p>
          <a:pPr marL="57150" lvl="1" indent="-57150" algn="l" defTabSz="400050">
            <a:lnSpc>
              <a:spcPct val="90000"/>
            </a:lnSpc>
            <a:spcBef>
              <a:spcPct val="0"/>
            </a:spcBef>
            <a:spcAft>
              <a:spcPct val="15000"/>
            </a:spcAft>
            <a:buChar char="••"/>
          </a:pPr>
          <a:r>
            <a:rPr lang="fr-FR" sz="900" kern="1200" dirty="0"/>
            <a:t>Partage du diagnostic</a:t>
          </a:r>
        </a:p>
      </dsp:txBody>
      <dsp:txXfrm>
        <a:off x="2393651" y="637069"/>
        <a:ext cx="1254709" cy="768612"/>
      </dsp:txXfrm>
    </dsp:sp>
    <dsp:sp modelId="{52DEA750-094E-46D2-B2DB-0F3BFBACE8EF}">
      <dsp:nvSpPr>
        <dsp:cNvPr id="0" name=""/>
        <dsp:cNvSpPr/>
      </dsp:nvSpPr>
      <dsp:spPr>
        <a:xfrm>
          <a:off x="939230" y="763121"/>
          <a:ext cx="1078217" cy="539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kern="1200" dirty="0"/>
            <a:t>Définition des enjeux du territoire</a:t>
          </a:r>
        </a:p>
      </dsp:txBody>
      <dsp:txXfrm>
        <a:off x="939230" y="763121"/>
        <a:ext cx="1078217" cy="539053"/>
      </dsp:txXfrm>
    </dsp:sp>
    <dsp:sp modelId="{5B003285-504A-4755-84F5-FA2DAACFA2B7}">
      <dsp:nvSpPr>
        <dsp:cNvPr id="0" name=""/>
        <dsp:cNvSpPr/>
      </dsp:nvSpPr>
      <dsp:spPr>
        <a:xfrm>
          <a:off x="-24098" y="1174073"/>
          <a:ext cx="1932094" cy="1932290"/>
        </a:xfrm>
        <a:prstGeom prst="leftCircularArrow">
          <a:avLst>
            <a:gd name="adj1" fmla="val 10980"/>
            <a:gd name="adj2" fmla="val 1142322"/>
            <a:gd name="adj3" fmla="val 6300000"/>
            <a:gd name="adj4" fmla="val 18900000"/>
            <a:gd name="adj5" fmla="val 12500"/>
          </a:avLst>
        </a:prstGeom>
        <a:solidFill>
          <a:srgbClr val="2282B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91886F-E834-4027-9CD8-C5E38D2D31F6}">
      <dsp:nvSpPr>
        <dsp:cNvPr id="0" name=""/>
        <dsp:cNvSpPr/>
      </dsp:nvSpPr>
      <dsp:spPr>
        <a:xfrm>
          <a:off x="1720961" y="1760780"/>
          <a:ext cx="1544704" cy="768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57150" lvl="1" indent="-57150" algn="l" defTabSz="400050">
            <a:lnSpc>
              <a:spcPct val="90000"/>
            </a:lnSpc>
            <a:spcBef>
              <a:spcPct val="0"/>
            </a:spcBef>
            <a:spcAft>
              <a:spcPct val="15000"/>
            </a:spcAft>
            <a:buChar char="••"/>
          </a:pPr>
          <a:r>
            <a:rPr lang="fr-FR" sz="900" kern="1200" dirty="0"/>
            <a:t>Proposition de scénario par thématique</a:t>
          </a:r>
        </a:p>
        <a:p>
          <a:pPr marL="57150" lvl="1" indent="-57150" algn="l" defTabSz="400050">
            <a:lnSpc>
              <a:spcPct val="90000"/>
            </a:lnSpc>
            <a:spcBef>
              <a:spcPct val="0"/>
            </a:spcBef>
            <a:spcAft>
              <a:spcPct val="15000"/>
            </a:spcAft>
            <a:buChar char="••"/>
          </a:pPr>
          <a:r>
            <a:rPr lang="fr-FR" sz="900" kern="1200" dirty="0"/>
            <a:t>Coconstruction d’un scénario pour le territoire</a:t>
          </a:r>
        </a:p>
      </dsp:txBody>
      <dsp:txXfrm>
        <a:off x="1720961" y="1760780"/>
        <a:ext cx="1544704" cy="768612"/>
      </dsp:txXfrm>
    </dsp:sp>
    <dsp:sp modelId="{BD610C56-FFA0-4A71-AC1A-CFD3AB289DA8}">
      <dsp:nvSpPr>
        <dsp:cNvPr id="0" name=""/>
        <dsp:cNvSpPr/>
      </dsp:nvSpPr>
      <dsp:spPr>
        <a:xfrm>
          <a:off x="400302" y="1875559"/>
          <a:ext cx="1078217" cy="539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kern="1200" dirty="0"/>
            <a:t>Définition d’orientations stratégiques</a:t>
          </a:r>
        </a:p>
      </dsp:txBody>
      <dsp:txXfrm>
        <a:off x="400302" y="1875559"/>
        <a:ext cx="1078217" cy="539053"/>
      </dsp:txXfrm>
    </dsp:sp>
    <dsp:sp modelId="{3BF144A6-7317-4ABE-950E-A175A9E3E374}">
      <dsp:nvSpPr>
        <dsp:cNvPr id="0" name=""/>
        <dsp:cNvSpPr/>
      </dsp:nvSpPr>
      <dsp:spPr>
        <a:xfrm>
          <a:off x="512654" y="2288560"/>
          <a:ext cx="1932094" cy="1932290"/>
        </a:xfrm>
        <a:prstGeom prst="circularArrow">
          <a:avLst>
            <a:gd name="adj1" fmla="val 10980"/>
            <a:gd name="adj2" fmla="val 1142322"/>
            <a:gd name="adj3" fmla="val 4500000"/>
            <a:gd name="adj4" fmla="val 13500000"/>
            <a:gd name="adj5" fmla="val 12500"/>
          </a:avLst>
        </a:prstGeom>
        <a:solidFill>
          <a:srgbClr val="2282B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66C92E-1FB0-460D-961E-569017EF0056}">
      <dsp:nvSpPr>
        <dsp:cNvPr id="0" name=""/>
        <dsp:cNvSpPr/>
      </dsp:nvSpPr>
      <dsp:spPr>
        <a:xfrm>
          <a:off x="2362325" y="2938445"/>
          <a:ext cx="1190109" cy="768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57150" lvl="1" indent="-57150" algn="l" defTabSz="400050">
            <a:lnSpc>
              <a:spcPct val="90000"/>
            </a:lnSpc>
            <a:spcBef>
              <a:spcPct val="0"/>
            </a:spcBef>
            <a:spcAft>
              <a:spcPct val="15000"/>
            </a:spcAft>
            <a:buChar char="••"/>
          </a:pPr>
          <a:r>
            <a:rPr lang="fr-FR" sz="900" kern="1200" dirty="0"/>
            <a:t>Estimation des potentiels du territoire</a:t>
          </a:r>
        </a:p>
        <a:p>
          <a:pPr marL="57150" lvl="1" indent="-57150" algn="l" defTabSz="400050">
            <a:lnSpc>
              <a:spcPct val="90000"/>
            </a:lnSpc>
            <a:spcBef>
              <a:spcPct val="0"/>
            </a:spcBef>
            <a:spcAft>
              <a:spcPct val="15000"/>
            </a:spcAft>
            <a:buChar char="••"/>
          </a:pPr>
          <a:r>
            <a:rPr lang="fr-FR" sz="900" kern="1200" dirty="0"/>
            <a:t>Modulation de ces potentiels en fonction des ambitions du territoire</a:t>
          </a:r>
        </a:p>
      </dsp:txBody>
      <dsp:txXfrm>
        <a:off x="2362325" y="2938445"/>
        <a:ext cx="1190109" cy="768612"/>
      </dsp:txXfrm>
    </dsp:sp>
    <dsp:sp modelId="{12A1AF9F-CD13-47F8-A1ED-80529E700292}">
      <dsp:nvSpPr>
        <dsp:cNvPr id="0" name=""/>
        <dsp:cNvSpPr/>
      </dsp:nvSpPr>
      <dsp:spPr>
        <a:xfrm>
          <a:off x="939230" y="2987997"/>
          <a:ext cx="1078217" cy="539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kern="1200" dirty="0">
              <a:solidFill>
                <a:schemeClr val="tx1"/>
              </a:solidFill>
            </a:rPr>
            <a:t>Traduction des axes stratégiques en </a:t>
          </a:r>
          <a:r>
            <a:rPr lang="fr-FR" sz="900" b="1" kern="1200" dirty="0">
              <a:solidFill>
                <a:schemeClr val="accent2">
                  <a:lumMod val="75000"/>
                </a:schemeClr>
              </a:solidFill>
            </a:rPr>
            <a:t>objectifs chiffrés </a:t>
          </a:r>
          <a:r>
            <a:rPr lang="fr-FR" sz="900" kern="1200" dirty="0">
              <a:solidFill>
                <a:schemeClr val="tx1"/>
              </a:solidFill>
            </a:rPr>
            <a:t>pour le territoire</a:t>
          </a:r>
        </a:p>
      </dsp:txBody>
      <dsp:txXfrm>
        <a:off x="939230" y="2987997"/>
        <a:ext cx="1078217" cy="539053"/>
      </dsp:txXfrm>
    </dsp:sp>
    <dsp:sp modelId="{DE76DBFC-9296-43D3-8FA0-3407E900750C}">
      <dsp:nvSpPr>
        <dsp:cNvPr id="0" name=""/>
        <dsp:cNvSpPr/>
      </dsp:nvSpPr>
      <dsp:spPr>
        <a:xfrm>
          <a:off x="113623" y="3527050"/>
          <a:ext cx="1659911" cy="1660714"/>
        </a:xfrm>
        <a:prstGeom prst="blockArc">
          <a:avLst>
            <a:gd name="adj1" fmla="val 0"/>
            <a:gd name="adj2" fmla="val 18900000"/>
            <a:gd name="adj3" fmla="val 12740"/>
          </a:avLst>
        </a:prstGeom>
        <a:solidFill>
          <a:srgbClr val="2282B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302B96-576D-4629-8CF4-1DC8787EDF0F}">
      <dsp:nvSpPr>
        <dsp:cNvPr id="0" name=""/>
        <dsp:cNvSpPr/>
      </dsp:nvSpPr>
      <dsp:spPr>
        <a:xfrm>
          <a:off x="1788507" y="4051682"/>
          <a:ext cx="1835754" cy="1102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57150" lvl="1" indent="-57150" algn="l" defTabSz="400050">
            <a:lnSpc>
              <a:spcPct val="90000"/>
            </a:lnSpc>
            <a:spcBef>
              <a:spcPct val="0"/>
            </a:spcBef>
            <a:spcAft>
              <a:spcPct val="15000"/>
            </a:spcAft>
            <a:buChar char="••"/>
          </a:pPr>
          <a:r>
            <a:rPr lang="fr-FR" sz="900" kern="1200" dirty="0"/>
            <a:t>La trajectoire à parcourir pour atteindre les objectifs à long terme</a:t>
          </a:r>
        </a:p>
        <a:p>
          <a:pPr marL="57150" lvl="1" indent="-57150" algn="l" defTabSz="400050">
            <a:lnSpc>
              <a:spcPct val="90000"/>
            </a:lnSpc>
            <a:spcBef>
              <a:spcPct val="0"/>
            </a:spcBef>
            <a:spcAft>
              <a:spcPct val="15000"/>
            </a:spcAft>
            <a:buChar char="••"/>
          </a:pPr>
          <a:r>
            <a:rPr lang="fr-FR" sz="900" kern="1200" dirty="0"/>
            <a:t>Des objectifs à des années intermédiaires</a:t>
          </a:r>
        </a:p>
        <a:p>
          <a:pPr marL="57150" lvl="1" indent="-57150" algn="l" defTabSz="400050">
            <a:lnSpc>
              <a:spcPct val="90000"/>
            </a:lnSpc>
            <a:spcBef>
              <a:spcPct val="0"/>
            </a:spcBef>
            <a:spcAft>
              <a:spcPct val="15000"/>
            </a:spcAft>
            <a:buChar char="••"/>
          </a:pPr>
          <a:r>
            <a:rPr lang="fr-FR" sz="900" kern="1200" dirty="0"/>
            <a:t>Différentes vitesses d’effort selon les axes stratégiques</a:t>
          </a:r>
        </a:p>
        <a:p>
          <a:pPr marL="57150" lvl="1" indent="-57150" algn="l" defTabSz="400050">
            <a:lnSpc>
              <a:spcPct val="90000"/>
            </a:lnSpc>
            <a:spcBef>
              <a:spcPct val="0"/>
            </a:spcBef>
            <a:spcAft>
              <a:spcPct val="15000"/>
            </a:spcAft>
            <a:buChar char="••"/>
          </a:pPr>
          <a:r>
            <a:rPr lang="fr-FR" sz="900" kern="1200" dirty="0"/>
            <a:t>Comparaison avec les scénarios réglementaires et tendanciels</a:t>
          </a:r>
        </a:p>
      </dsp:txBody>
      <dsp:txXfrm>
        <a:off x="1788507" y="4051682"/>
        <a:ext cx="1835754" cy="1102773"/>
      </dsp:txXfrm>
    </dsp:sp>
    <dsp:sp modelId="{39129DEF-EC70-4707-B14D-FD18E984A48C}">
      <dsp:nvSpPr>
        <dsp:cNvPr id="0" name=""/>
        <dsp:cNvSpPr/>
      </dsp:nvSpPr>
      <dsp:spPr>
        <a:xfrm>
          <a:off x="400302" y="4100435"/>
          <a:ext cx="1078217" cy="539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kern="1200" dirty="0"/>
            <a:t>Définition d’un </a:t>
          </a:r>
          <a:r>
            <a:rPr lang="fr-FR" sz="900" b="1" kern="1200" dirty="0">
              <a:solidFill>
                <a:schemeClr val="accent3"/>
              </a:solidFill>
            </a:rPr>
            <a:t>scénario</a:t>
          </a:r>
          <a:r>
            <a:rPr lang="fr-FR" sz="900" kern="1200" dirty="0"/>
            <a:t> pour le territoire</a:t>
          </a:r>
        </a:p>
      </dsp:txBody>
      <dsp:txXfrm>
        <a:off x="400302" y="4100435"/>
        <a:ext cx="1078217" cy="539053"/>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5558" tIns="47779" rIns="95558" bIns="47779" rtlCol="0"/>
          <a:lstStyle>
            <a:lvl1pPr algn="l">
              <a:defRPr sz="1300"/>
            </a:lvl1pPr>
          </a:lstStyle>
          <a:p>
            <a:endParaRPr lang="fr-FR" dirty="0"/>
          </a:p>
        </p:txBody>
      </p:sp>
      <p:sp>
        <p:nvSpPr>
          <p:cNvPr id="3" name="Espace réservé de la date 2"/>
          <p:cNvSpPr>
            <a:spLocks noGrp="1"/>
          </p:cNvSpPr>
          <p:nvPr>
            <p:ph type="dt" idx="1"/>
          </p:nvPr>
        </p:nvSpPr>
        <p:spPr>
          <a:xfrm>
            <a:off x="3850443" y="0"/>
            <a:ext cx="2945659" cy="498056"/>
          </a:xfrm>
          <a:prstGeom prst="rect">
            <a:avLst/>
          </a:prstGeom>
        </p:spPr>
        <p:txBody>
          <a:bodyPr vert="horz" lIns="95558" tIns="47779" rIns="95558" bIns="47779" rtlCol="0"/>
          <a:lstStyle>
            <a:lvl1pPr algn="r">
              <a:defRPr sz="1300"/>
            </a:lvl1pPr>
          </a:lstStyle>
          <a:p>
            <a:fld id="{9364BCF0-1EE1-44D2-A555-88DDD08874B3}" type="datetimeFigureOut">
              <a:rPr lang="fr-FR" smtClean="0"/>
              <a:t>29/04/2021</a:t>
            </a:fld>
            <a:endParaRPr lang="fr-FR" dirty="0"/>
          </a:p>
        </p:txBody>
      </p:sp>
      <p:sp>
        <p:nvSpPr>
          <p:cNvPr id="4" name="Espace réservé de l'image des diapositives 3"/>
          <p:cNvSpPr>
            <a:spLocks noGrp="1" noRot="1" noChangeAspect="1"/>
          </p:cNvSpPr>
          <p:nvPr>
            <p:ph type="sldImg" idx="2"/>
          </p:nvPr>
        </p:nvSpPr>
        <p:spPr>
          <a:xfrm>
            <a:off x="1030288" y="1241425"/>
            <a:ext cx="4737100" cy="3349625"/>
          </a:xfrm>
          <a:prstGeom prst="rect">
            <a:avLst/>
          </a:prstGeom>
          <a:noFill/>
          <a:ln w="12700">
            <a:solidFill>
              <a:prstClr val="black"/>
            </a:solidFill>
          </a:ln>
        </p:spPr>
        <p:txBody>
          <a:bodyPr vert="horz" lIns="95558" tIns="47779" rIns="95558" bIns="47779" rtlCol="0" anchor="ctr"/>
          <a:lstStyle/>
          <a:p>
            <a:endParaRPr lang="fr-FR" dirty="0"/>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5558" tIns="47779" rIns="95558" bIns="47779"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5"/>
            <a:ext cx="2945659" cy="498055"/>
          </a:xfrm>
          <a:prstGeom prst="rect">
            <a:avLst/>
          </a:prstGeom>
        </p:spPr>
        <p:txBody>
          <a:bodyPr vert="horz" lIns="95558" tIns="47779" rIns="95558" bIns="47779" rtlCol="0" anchor="b"/>
          <a:lstStyle>
            <a:lvl1pPr algn="l">
              <a:defRPr sz="1300"/>
            </a:lvl1pPr>
          </a:lstStyle>
          <a:p>
            <a:endParaRPr lang="fr-FR" dirty="0"/>
          </a:p>
        </p:txBody>
      </p:sp>
      <p:sp>
        <p:nvSpPr>
          <p:cNvPr id="7" name="Espace réservé du numéro de diapositive 6"/>
          <p:cNvSpPr>
            <a:spLocks noGrp="1"/>
          </p:cNvSpPr>
          <p:nvPr>
            <p:ph type="sldNum" sz="quarter" idx="5"/>
          </p:nvPr>
        </p:nvSpPr>
        <p:spPr>
          <a:xfrm>
            <a:off x="3850443" y="9428585"/>
            <a:ext cx="2945659" cy="498055"/>
          </a:xfrm>
          <a:prstGeom prst="rect">
            <a:avLst/>
          </a:prstGeom>
        </p:spPr>
        <p:txBody>
          <a:bodyPr vert="horz" lIns="95558" tIns="47779" rIns="95558" bIns="47779" rtlCol="0" anchor="b"/>
          <a:lstStyle>
            <a:lvl1pPr algn="r">
              <a:defRPr sz="1300"/>
            </a:lvl1pPr>
          </a:lstStyle>
          <a:p>
            <a:fld id="{C1164874-CFE4-470F-990F-0D402212D8F1}" type="slidenum">
              <a:rPr lang="fr-FR" smtClean="0"/>
              <a:t>‹N°›</a:t>
            </a:fld>
            <a:endParaRPr lang="fr-FR" dirty="0"/>
          </a:p>
        </p:txBody>
      </p:sp>
    </p:spTree>
    <p:extLst>
      <p:ext uri="{BB962C8B-B14F-4D97-AF65-F5344CB8AC3E}">
        <p14:creationId xmlns:p14="http://schemas.microsoft.com/office/powerpoint/2010/main" val="4008035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dirty="0">
                <a:solidFill>
                  <a:schemeClr val="tx1"/>
                </a:solidFill>
                <a:latin typeface="Calibri" panose="020F0502020204030204" pitchFamily="34" charset="0"/>
                <a:cs typeface="Calibri" panose="020F0502020204030204" pitchFamily="34" charset="0"/>
              </a:rPr>
              <a:t>Le territoire des Portes Briardes a placé une </a:t>
            </a:r>
            <a:r>
              <a:rPr lang="fr-FR" sz="1200" b="1" dirty="0">
                <a:solidFill>
                  <a:schemeClr val="tx1"/>
                </a:solidFill>
                <a:latin typeface="Calibri" panose="020F0502020204030204" pitchFamily="34" charset="0"/>
                <a:cs typeface="Calibri" panose="020F0502020204030204" pitchFamily="34" charset="0"/>
              </a:rPr>
              <a:t>ambition forte </a:t>
            </a:r>
            <a:r>
              <a:rPr lang="fr-FR" sz="1200" dirty="0">
                <a:solidFill>
                  <a:schemeClr val="tx1"/>
                </a:solidFill>
                <a:latin typeface="Calibri" panose="020F0502020204030204" pitchFamily="34" charset="0"/>
                <a:cs typeface="Calibri" panose="020F0502020204030204" pitchFamily="34" charset="0"/>
              </a:rPr>
              <a:t>sur l’ensemble de ces thématique afin d’</a:t>
            </a:r>
            <a:r>
              <a:rPr lang="fr-FR" sz="1200" b="1" dirty="0">
                <a:solidFill>
                  <a:schemeClr val="tx1"/>
                </a:solidFill>
                <a:latin typeface="Calibri" panose="020F0502020204030204" pitchFamily="34" charset="0"/>
                <a:cs typeface="Calibri" panose="020F0502020204030204" pitchFamily="34" charset="0"/>
              </a:rPr>
              <a:t>être à la hauteur des enjeux énergétiques, climatiques et de qualité de l’air. </a:t>
            </a:r>
          </a:p>
          <a:p>
            <a:pPr algn="just"/>
            <a:r>
              <a:rPr lang="fr-FR" sz="1200" dirty="0">
                <a:solidFill>
                  <a:schemeClr val="tx1"/>
                </a:solidFill>
                <a:latin typeface="Calibri" panose="020F0502020204030204" pitchFamily="34" charset="0"/>
                <a:cs typeface="Calibri" panose="020F0502020204030204" pitchFamily="34" charset="0"/>
              </a:rPr>
              <a:t>En particulier, le territoire veut agir pour une </a:t>
            </a:r>
            <a:r>
              <a:rPr lang="fr-FR" sz="1200" b="1" dirty="0">
                <a:solidFill>
                  <a:schemeClr val="tx1"/>
                </a:solidFill>
                <a:latin typeface="Calibri" panose="020F0502020204030204" pitchFamily="34" charset="0"/>
                <a:cs typeface="Calibri" panose="020F0502020204030204" pitchFamily="34" charset="0"/>
              </a:rPr>
              <a:t>mobilité pionnière dans sa transition</a:t>
            </a:r>
            <a:r>
              <a:rPr lang="fr-FR" sz="1200" dirty="0">
                <a:solidFill>
                  <a:schemeClr val="tx1"/>
                </a:solidFill>
                <a:latin typeface="Calibri" panose="020F0502020204030204" pitchFamily="34" charset="0"/>
                <a:cs typeface="Calibri" panose="020F0502020204030204" pitchFamily="34" charset="0"/>
              </a:rPr>
              <a:t>, du fait du fort potentiel de développement des mobilités douces et partagées sur le territoire. </a:t>
            </a:r>
            <a:r>
              <a:rPr lang="fr-FR" sz="1200" b="1" dirty="0">
                <a:solidFill>
                  <a:schemeClr val="tx1"/>
                </a:solidFill>
                <a:latin typeface="Calibri" panose="020F0502020204030204" pitchFamily="34" charset="0"/>
                <a:cs typeface="Calibri" panose="020F0502020204030204" pitchFamily="34" charset="0"/>
              </a:rPr>
              <a:t>La préservation des espaces et ressources naturelles </a:t>
            </a:r>
            <a:r>
              <a:rPr lang="fr-FR" sz="1200" dirty="0">
                <a:solidFill>
                  <a:schemeClr val="tx1"/>
                </a:solidFill>
                <a:latin typeface="Calibri" panose="020F0502020204030204" pitchFamily="34" charset="0"/>
                <a:cs typeface="Calibri" panose="020F0502020204030204" pitchFamily="34" charset="0"/>
              </a:rPr>
              <a:t>est aussi un axe fort d’engagement pour les Portes Briardes entre Villes et Forêts afin de conserver l’identité paysagère et culturelle de cette zone et de faire face aux enjeux de vulnérabilité climatique qui touchent le territoire. Ce sont donc 2 domaines d’action renforcés dans le Plan Climat du territoire, pour les années à venir.</a:t>
            </a:r>
          </a:p>
          <a:p>
            <a:pPr marL="0" indent="0" algn="just">
              <a:spcBef>
                <a:spcPts val="600"/>
              </a:spcBef>
              <a:buNone/>
            </a:pPr>
            <a:r>
              <a:rPr lang="fr-FR" sz="1200" dirty="0">
                <a:solidFill>
                  <a:schemeClr val="tx1"/>
                </a:solidFill>
                <a:latin typeface="Calibri" panose="020F0502020204030204" pitchFamily="34" charset="0"/>
                <a:cs typeface="Calibri" panose="020F0502020204030204" pitchFamily="34" charset="0"/>
              </a:rPr>
              <a:t>C’est le positionnement du territoire sur chacune des 8 thématiques et le respect des objectifs déclinés par thématiques (détaillés en partie 2) qui permettent d’atteindre les objectifs globaux ci-contre.. </a:t>
            </a:r>
          </a:p>
          <a:p>
            <a:endParaRPr lang="fr-FR" dirty="0"/>
          </a:p>
        </p:txBody>
      </p:sp>
      <p:sp>
        <p:nvSpPr>
          <p:cNvPr id="4" name="Espace réservé du numéro de diapositive 3"/>
          <p:cNvSpPr>
            <a:spLocks noGrp="1"/>
          </p:cNvSpPr>
          <p:nvPr>
            <p:ph type="sldNum" sz="quarter" idx="5"/>
          </p:nvPr>
        </p:nvSpPr>
        <p:spPr/>
        <p:txBody>
          <a:bodyPr/>
          <a:lstStyle/>
          <a:p>
            <a:fld id="{C1164874-CFE4-470F-990F-0D402212D8F1}" type="slidenum">
              <a:rPr lang="fr-FR" smtClean="0"/>
              <a:t>9</a:t>
            </a:fld>
            <a:endParaRPr lang="fr-FR" dirty="0"/>
          </a:p>
        </p:txBody>
      </p:sp>
    </p:spTree>
    <p:extLst>
      <p:ext uri="{BB962C8B-B14F-4D97-AF65-F5344CB8AC3E}">
        <p14:creationId xmlns:p14="http://schemas.microsoft.com/office/powerpoint/2010/main" val="1055838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En termes de réduction des consommations d’énergie finale, La stratégie Portes Briardes permet de respecter l’objectif réajusté de la Région Île-de-France dans sa stratégie régionale énergie climat (2018) qui est de réduire de 20% la consommation d’énergie finale par rapport à 2015.</a:t>
            </a:r>
          </a:p>
          <a:p>
            <a:endParaRPr lang="fr-FR" dirty="0"/>
          </a:p>
        </p:txBody>
      </p:sp>
      <p:sp>
        <p:nvSpPr>
          <p:cNvPr id="4" name="Espace réservé du numéro de diapositive 3"/>
          <p:cNvSpPr>
            <a:spLocks noGrp="1"/>
          </p:cNvSpPr>
          <p:nvPr>
            <p:ph type="sldNum" sz="quarter" idx="5"/>
          </p:nvPr>
        </p:nvSpPr>
        <p:spPr/>
        <p:txBody>
          <a:bodyPr/>
          <a:lstStyle/>
          <a:p>
            <a:fld id="{C1164874-CFE4-470F-990F-0D402212D8F1}" type="slidenum">
              <a:rPr lang="fr-FR" smtClean="0"/>
              <a:t>11</a:t>
            </a:fld>
            <a:endParaRPr lang="fr-FR" dirty="0"/>
          </a:p>
        </p:txBody>
      </p:sp>
    </p:spTree>
    <p:extLst>
      <p:ext uri="{BB962C8B-B14F-4D97-AF65-F5344CB8AC3E}">
        <p14:creationId xmlns:p14="http://schemas.microsoft.com/office/powerpoint/2010/main" val="2153250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4625">
              <a:tabLst>
                <a:tab pos="174625" algn="l"/>
              </a:tabLst>
            </a:pPr>
            <a:r>
              <a:rPr lang="fr-FR" sz="1200" i="1" dirty="0">
                <a:solidFill>
                  <a:schemeClr val="tx1"/>
                </a:solidFill>
                <a:latin typeface="Calibri Light" panose="020F0302020204030204" pitchFamily="34" charset="0"/>
                <a:cs typeface="Calibri Light" panose="020F0302020204030204" pitchFamily="34" charset="0"/>
              </a:rPr>
              <a:t>Le territoire des Portes Briardes, comme toute l’Île-de-France, a un retard important concernant l’atteinte des objectifs de production d’énergie renouvelable. En 2021, aucun grand projet de production d’énergie renouvelable n’est recensé sur le territoire, il paraît donc difficile de viser une production multipliée par 200 d’ici 2030 (dans moins de 9 ans) , compte tenu du temps nécessaire entre l’émergence d’un projet et la mise en service de l’unité de production. Le territoire s’engage donc sur une première phase d’émergence de projets qui doit aboutir à la multiplication par 30 de la production locale d’énergie et de nombreux projets à l’étude en 2030. </a:t>
            </a:r>
          </a:p>
          <a:p>
            <a:pPr marL="174625">
              <a:tabLst>
                <a:tab pos="174625" algn="l"/>
              </a:tabLst>
            </a:pPr>
            <a:r>
              <a:rPr lang="fr-FR" sz="1200" i="1" dirty="0">
                <a:solidFill>
                  <a:schemeClr val="tx1"/>
                </a:solidFill>
                <a:latin typeface="Calibri Light" panose="020F0302020204030204" pitchFamily="34" charset="0"/>
                <a:cs typeface="Calibri Light" panose="020F0302020204030204" pitchFamily="34" charset="0"/>
              </a:rPr>
              <a:t> De plus, le potentiel de production d’énergie renouvelable évalué dans le diagnostic ne permettait pas d’atteindre les 33% de l’objectif PPE (potentiel maximum évalué entre 100 et 150 GWh). Le territoire est en effet relativement dense et peu étendu (environ 45 000 habitants sur seulement 5 communes) ce qui représente donc une consommation d’énergie élevée et moins de possibilité de développer de grandes unités de production d’énergie renouvelable type éolienne, méthaniseurs, centrale solaire au sol. </a:t>
            </a:r>
          </a:p>
          <a:p>
            <a:pPr marL="174625">
              <a:tabLst>
                <a:tab pos="174625" algn="l"/>
              </a:tabLst>
            </a:pPr>
            <a:r>
              <a:rPr lang="fr-FR" sz="1200" i="1" dirty="0">
                <a:solidFill>
                  <a:schemeClr val="tx1"/>
                </a:solidFill>
                <a:latin typeface="Calibri Light" panose="020F0302020204030204" pitchFamily="34" charset="0"/>
                <a:cs typeface="Calibri Light" panose="020F0302020204030204" pitchFamily="34" charset="0"/>
              </a:rPr>
              <a:t>Enfin, afin d’initier cette nouvelle dynamique de développement des énergies renouvelables sur le territoire la CCPB compte sur les acteurs publics et collectivités pour monter des projets qui pourront servir d’exemple. </a:t>
            </a:r>
          </a:p>
          <a:p>
            <a:endParaRPr lang="fr-FR" dirty="0"/>
          </a:p>
        </p:txBody>
      </p:sp>
      <p:sp>
        <p:nvSpPr>
          <p:cNvPr id="4" name="Espace réservé du numéro de diapositive 3"/>
          <p:cNvSpPr>
            <a:spLocks noGrp="1"/>
          </p:cNvSpPr>
          <p:nvPr>
            <p:ph type="sldNum" sz="quarter" idx="5"/>
          </p:nvPr>
        </p:nvSpPr>
        <p:spPr/>
        <p:txBody>
          <a:bodyPr/>
          <a:lstStyle/>
          <a:p>
            <a:fld id="{C1164874-CFE4-470F-990F-0D402212D8F1}" type="slidenum">
              <a:rPr lang="fr-FR" smtClean="0"/>
              <a:t>19</a:t>
            </a:fld>
            <a:endParaRPr lang="fr-FR" dirty="0"/>
          </a:p>
        </p:txBody>
      </p:sp>
    </p:spTree>
    <p:extLst>
      <p:ext uri="{BB962C8B-B14F-4D97-AF65-F5344CB8AC3E}">
        <p14:creationId xmlns:p14="http://schemas.microsoft.com/office/powerpoint/2010/main" val="2082687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ctr"/>
            <a:r>
              <a:rPr lang="fr-FR" sz="1200" i="1" dirty="0"/>
              <a:t>Repères (contexte national, régional) : </a:t>
            </a:r>
          </a:p>
          <a:p>
            <a:pPr algn="ctr"/>
            <a:endParaRPr lang="fr-FR" sz="1200" i="1" dirty="0"/>
          </a:p>
          <a:p>
            <a:pPr algn="l"/>
            <a:r>
              <a:rPr lang="fr-FR" sz="1200" i="1" dirty="0"/>
              <a:t>Les bâtiments publics soumis au décret tertiaire. </a:t>
            </a:r>
          </a:p>
          <a:p>
            <a:r>
              <a:rPr lang="fr-FR" sz="1200" i="1" dirty="0"/>
              <a:t>Dans le cadre du Plan de relance pour les bâtiments des communes et départements (écoles, collèges, équipements sportifs, </a:t>
            </a:r>
            <a:r>
              <a:rPr lang="fr-FR" sz="1200" i="1" dirty="0" err="1"/>
              <a:t>etc</a:t>
            </a:r>
            <a:r>
              <a:rPr lang="fr-FR" sz="1200" i="1" dirty="0"/>
              <a:t>), des dotations de l’État gérées au niveau local par les préfets aideront les collectivités à financer leurs projets. </a:t>
            </a:r>
          </a:p>
          <a:p>
            <a:endParaRPr lang="fr-FR" dirty="0"/>
          </a:p>
        </p:txBody>
      </p:sp>
      <p:sp>
        <p:nvSpPr>
          <p:cNvPr id="4" name="Espace réservé du numéro de diapositive 3"/>
          <p:cNvSpPr>
            <a:spLocks noGrp="1"/>
          </p:cNvSpPr>
          <p:nvPr>
            <p:ph type="sldNum" sz="quarter" idx="5"/>
          </p:nvPr>
        </p:nvSpPr>
        <p:spPr/>
        <p:txBody>
          <a:bodyPr/>
          <a:lstStyle/>
          <a:p>
            <a:fld id="{C1164874-CFE4-470F-990F-0D402212D8F1}" type="slidenum">
              <a:rPr lang="fr-FR" smtClean="0"/>
              <a:t>21</a:t>
            </a:fld>
            <a:endParaRPr lang="fr-FR" dirty="0"/>
          </a:p>
        </p:txBody>
      </p:sp>
    </p:spTree>
    <p:extLst>
      <p:ext uri="{BB962C8B-B14F-4D97-AF65-F5344CB8AC3E}">
        <p14:creationId xmlns:p14="http://schemas.microsoft.com/office/powerpoint/2010/main" val="3374252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3B3915D-3F34-4D69-8006-55FFAB9706B3}"/>
              </a:ext>
            </a:extLst>
          </p:cNvPr>
          <p:cNvSpPr>
            <a:spLocks noGrp="1"/>
          </p:cNvSpPr>
          <p:nvPr>
            <p:ph type="dt" sz="half" idx="10"/>
          </p:nvPr>
        </p:nvSpPr>
        <p:spPr/>
        <p:txBody>
          <a:bodyPr/>
          <a:lstStyle/>
          <a:p>
            <a:endParaRPr lang="fr-FR" dirty="0"/>
          </a:p>
        </p:txBody>
      </p:sp>
      <p:sp>
        <p:nvSpPr>
          <p:cNvPr id="3" name="Espace réservé du pied de page 2">
            <a:extLst>
              <a:ext uri="{FF2B5EF4-FFF2-40B4-BE49-F238E27FC236}">
                <a16:creationId xmlns:a16="http://schemas.microsoft.com/office/drawing/2014/main" id="{971A78B4-16C1-410B-A499-007A3ED1102F}"/>
              </a:ext>
            </a:extLst>
          </p:cNvPr>
          <p:cNvSpPr>
            <a:spLocks noGrp="1"/>
          </p:cNvSpPr>
          <p:nvPr>
            <p:ph type="ftr" sz="quarter" idx="1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68A1537F-3EB0-4117-9B12-37CCF21EC32D}"/>
              </a:ext>
            </a:extLst>
          </p:cNvPr>
          <p:cNvSpPr>
            <a:spLocks noGrp="1"/>
          </p:cNvSpPr>
          <p:nvPr>
            <p:ph type="sldNum" sz="quarter" idx="12"/>
          </p:nvPr>
        </p:nvSpPr>
        <p:spPr/>
        <p:txBody>
          <a:bodyPr/>
          <a:lstStyle/>
          <a:p>
            <a:fld id="{85E47382-19AD-4E2D-ADCB-D310EA8A9DBA}" type="slidenum">
              <a:rPr lang="fr-FR" smtClean="0"/>
              <a:t>‹N°›</a:t>
            </a:fld>
            <a:endParaRPr lang="fr-FR" dirty="0"/>
          </a:p>
        </p:txBody>
      </p:sp>
    </p:spTree>
    <p:extLst>
      <p:ext uri="{BB962C8B-B14F-4D97-AF65-F5344CB8AC3E}">
        <p14:creationId xmlns:p14="http://schemas.microsoft.com/office/powerpoint/2010/main" val="2642112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Intercalaire">
    <p:spTree>
      <p:nvGrpSpPr>
        <p:cNvPr id="1" name=""/>
        <p:cNvGrpSpPr/>
        <p:nvPr/>
      </p:nvGrpSpPr>
      <p:grpSpPr>
        <a:xfrm>
          <a:off x="0" y="0"/>
          <a:ext cx="0" cy="0"/>
          <a:chOff x="0" y="0"/>
          <a:chExt cx="0" cy="0"/>
        </a:xfrm>
      </p:grpSpPr>
      <p:sp>
        <p:nvSpPr>
          <p:cNvPr id="8" name="Rectangle 7"/>
          <p:cNvSpPr/>
          <p:nvPr userDrawn="1"/>
        </p:nvSpPr>
        <p:spPr>
          <a:xfrm>
            <a:off x="-16786" y="916810"/>
            <a:ext cx="6994816" cy="2894100"/>
          </a:xfrm>
          <a:prstGeom prst="rect">
            <a:avLst/>
          </a:prstGeom>
          <a:solidFill>
            <a:srgbClr val="22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43" dirty="0">
              <a:solidFill>
                <a:srgbClr val="2282BC"/>
              </a:solidFill>
            </a:endParaRPr>
          </a:p>
        </p:txBody>
      </p:sp>
      <p:sp>
        <p:nvSpPr>
          <p:cNvPr id="10" name="Titre 1"/>
          <p:cNvSpPr>
            <a:spLocks noGrp="1"/>
          </p:cNvSpPr>
          <p:nvPr>
            <p:ph type="title" hasCustomPrompt="1"/>
          </p:nvPr>
        </p:nvSpPr>
        <p:spPr>
          <a:xfrm>
            <a:off x="294096" y="1126308"/>
            <a:ext cx="6360704" cy="2384565"/>
          </a:xfrm>
          <a:noFill/>
        </p:spPr>
        <p:txBody>
          <a:bodyPr>
            <a:normAutofit/>
          </a:bodyPr>
          <a:lstStyle>
            <a:lvl1pPr algn="l">
              <a:defRPr sz="3885" cap="all" baseline="0">
                <a:solidFill>
                  <a:schemeClr val="bg1"/>
                </a:solidFill>
                <a:latin typeface="+mj-lt"/>
                <a:cs typeface="Arial" panose="020B0604020202020204" pitchFamily="34" charset="0"/>
              </a:defRPr>
            </a:lvl1pPr>
          </a:lstStyle>
          <a:p>
            <a:r>
              <a:rPr lang="fr-FR" dirty="0"/>
              <a:t>TITRE</a:t>
            </a:r>
          </a:p>
        </p:txBody>
      </p:sp>
      <p:sp>
        <p:nvSpPr>
          <p:cNvPr id="21" name="Espace réservé du texte 20"/>
          <p:cNvSpPr>
            <a:spLocks noGrp="1"/>
          </p:cNvSpPr>
          <p:nvPr>
            <p:ph type="body" sz="quarter" idx="15"/>
          </p:nvPr>
        </p:nvSpPr>
        <p:spPr>
          <a:xfrm>
            <a:off x="1032783" y="4665575"/>
            <a:ext cx="8626245" cy="2061796"/>
          </a:xfrm>
        </p:spPr>
        <p:txBody>
          <a:bodyPr>
            <a:normAutofit/>
          </a:bodyPr>
          <a:lstStyle>
            <a:lvl1pPr marL="0" indent="0" algn="just">
              <a:lnSpc>
                <a:spcPct val="100000"/>
              </a:lnSpc>
              <a:spcBef>
                <a:spcPts val="600"/>
              </a:spcBef>
              <a:buNone/>
              <a:defRPr sz="1800" b="1" cap="small" spc="300" baseline="0">
                <a:solidFill>
                  <a:srgbClr val="029DD1"/>
                </a:solidFill>
                <a:latin typeface="+mj-lt"/>
                <a:cs typeface="Arial" panose="020B0604020202020204" pitchFamily="34" charset="0"/>
              </a:defRPr>
            </a:lvl1pPr>
          </a:lstStyle>
          <a:p>
            <a:pPr lvl="0"/>
            <a:endParaRPr lang="fr-FR" dirty="0"/>
          </a:p>
        </p:txBody>
      </p:sp>
      <p:sp>
        <p:nvSpPr>
          <p:cNvPr id="7" name="Slide Number Placeholder 6">
            <a:extLst>
              <a:ext uri="{FF2B5EF4-FFF2-40B4-BE49-F238E27FC236}">
                <a16:creationId xmlns:a16="http://schemas.microsoft.com/office/drawing/2014/main" id="{A515CB60-76B8-4203-AAEF-A2FF938AD14B}"/>
              </a:ext>
            </a:extLst>
          </p:cNvPr>
          <p:cNvSpPr>
            <a:spLocks noGrp="1"/>
          </p:cNvSpPr>
          <p:nvPr>
            <p:ph type="sldNum" sz="quarter" idx="17"/>
          </p:nvPr>
        </p:nvSpPr>
        <p:spPr>
          <a:xfrm>
            <a:off x="8929440" y="7051441"/>
            <a:ext cx="554306" cy="394863"/>
          </a:xfrm>
        </p:spPr>
        <p:txBody>
          <a:bodyPr/>
          <a:lstStyle>
            <a:lvl1pPr>
              <a:defRPr>
                <a:solidFill>
                  <a:srgbClr val="029DD1"/>
                </a:solidFill>
              </a:defRPr>
            </a:lvl1pPr>
          </a:lstStyle>
          <a:p>
            <a:fld id="{5CB245BE-D4DF-461A-A9C9-CD01768DDAD3}" type="slidenum">
              <a:rPr lang="fr-FR" smtClean="0"/>
              <a:pPr/>
              <a:t>‹N°›</a:t>
            </a:fld>
            <a:endParaRPr lang="fr-FR" dirty="0"/>
          </a:p>
        </p:txBody>
      </p:sp>
      <p:pic>
        <p:nvPicPr>
          <p:cNvPr id="11" name="Picture 2" descr="Image result for les portes briardes">
            <a:extLst>
              <a:ext uri="{FF2B5EF4-FFF2-40B4-BE49-F238E27FC236}">
                <a16:creationId xmlns:a16="http://schemas.microsoft.com/office/drawing/2014/main" id="{3A1C07FE-46DE-4FEF-B67D-E5CF10BC4F31}"/>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7242084" y="2012609"/>
            <a:ext cx="3374712" cy="7025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AC70897F-7EAC-47BA-BEAF-D0ECF91086F2}"/>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9911915" y="6889671"/>
            <a:ext cx="631039" cy="537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74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Deux contenu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8C4C242-C819-45CD-9621-1AC4EBD0A22B}"/>
              </a:ext>
            </a:extLst>
          </p:cNvPr>
          <p:cNvSpPr/>
          <p:nvPr userDrawn="1"/>
        </p:nvSpPr>
        <p:spPr>
          <a:xfrm flipV="1">
            <a:off x="-16787" y="7157188"/>
            <a:ext cx="10708599" cy="402485"/>
          </a:xfrm>
          <a:prstGeom prst="rect">
            <a:avLst/>
          </a:prstGeom>
          <a:solidFill>
            <a:srgbClr val="22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43" dirty="0">
              <a:latin typeface="Arial Nova Cond" panose="020B0506020202020204" pitchFamily="34" charset="0"/>
            </a:endParaRPr>
          </a:p>
        </p:txBody>
      </p:sp>
      <p:sp>
        <p:nvSpPr>
          <p:cNvPr id="4" name="Content Placeholder 3"/>
          <p:cNvSpPr>
            <a:spLocks noGrp="1"/>
          </p:cNvSpPr>
          <p:nvPr>
            <p:ph sz="half" idx="2" hasCustomPrompt="1"/>
          </p:nvPr>
        </p:nvSpPr>
        <p:spPr>
          <a:xfrm>
            <a:off x="5519410" y="1454070"/>
            <a:ext cx="4959043" cy="5354888"/>
          </a:xfrm>
        </p:spPr>
        <p:txBody>
          <a:bodyPr>
            <a:noAutofit/>
          </a:bodyPr>
          <a:lstStyle>
            <a:lvl1pPr marL="0" indent="0" algn="just">
              <a:lnSpc>
                <a:spcPct val="100000"/>
              </a:lnSpc>
              <a:buNone/>
              <a:defRPr sz="1100">
                <a:latin typeface="Calibri Light" panose="020F0302020204030204" pitchFamily="34" charset="0"/>
                <a:cs typeface="Calibri Light" panose="020F0302020204030204" pitchFamily="34" charset="0"/>
              </a:defRPr>
            </a:lvl1pPr>
          </a:lstStyle>
          <a:p>
            <a:pPr lvl="0"/>
            <a:r>
              <a:rPr lang="en-US" dirty="0" err="1"/>
              <a:t>texte</a:t>
            </a:r>
            <a:endParaRPr lang="en-US" dirty="0"/>
          </a:p>
        </p:txBody>
      </p:sp>
      <p:sp>
        <p:nvSpPr>
          <p:cNvPr id="7" name="Slide Number Placeholder 6"/>
          <p:cNvSpPr>
            <a:spLocks noGrp="1"/>
          </p:cNvSpPr>
          <p:nvPr>
            <p:ph type="sldNum" sz="quarter" idx="12"/>
          </p:nvPr>
        </p:nvSpPr>
        <p:spPr>
          <a:xfrm>
            <a:off x="10120091" y="7157188"/>
            <a:ext cx="554306" cy="383427"/>
          </a:xfrm>
        </p:spPr>
        <p:txBody>
          <a:bodyPr/>
          <a:lstStyle>
            <a:lvl1pPr>
              <a:defRPr>
                <a:solidFill>
                  <a:schemeClr val="bg1"/>
                </a:solidFill>
              </a:defRPr>
            </a:lvl1pPr>
          </a:lstStyle>
          <a:p>
            <a:fld id="{5CB245BE-D4DF-461A-A9C9-CD01768DDAD3}" type="slidenum">
              <a:rPr lang="fr-FR" smtClean="0"/>
              <a:pPr/>
              <a:t>‹N°›</a:t>
            </a:fld>
            <a:endParaRPr lang="fr-FR" dirty="0"/>
          </a:p>
        </p:txBody>
      </p:sp>
      <p:sp>
        <p:nvSpPr>
          <p:cNvPr id="12" name="Espace réservé du texte 11">
            <a:extLst>
              <a:ext uri="{FF2B5EF4-FFF2-40B4-BE49-F238E27FC236}">
                <a16:creationId xmlns:a16="http://schemas.microsoft.com/office/drawing/2014/main" id="{DD303904-872B-4244-8878-8D5D97AD09EC}"/>
              </a:ext>
            </a:extLst>
          </p:cNvPr>
          <p:cNvSpPr>
            <a:spLocks noGrp="1"/>
          </p:cNvSpPr>
          <p:nvPr>
            <p:ph type="body" sz="quarter" idx="14" hasCustomPrompt="1"/>
          </p:nvPr>
        </p:nvSpPr>
        <p:spPr>
          <a:xfrm>
            <a:off x="274320" y="6677075"/>
            <a:ext cx="10204133" cy="460324"/>
          </a:xfrm>
        </p:spPr>
        <p:txBody>
          <a:bodyPr anchor="b">
            <a:noAutofit/>
          </a:bodyPr>
          <a:lstStyle>
            <a:lvl1pPr marL="0" indent="0" algn="just">
              <a:spcBef>
                <a:spcPts val="0"/>
              </a:spcBef>
              <a:buNone/>
              <a:defRPr sz="900">
                <a:solidFill>
                  <a:srgbClr val="666666"/>
                </a:solidFill>
                <a:latin typeface="Calibri Light" panose="020F0302020204030204" pitchFamily="34" charset="0"/>
                <a:cs typeface="Calibri Light" panose="020F0302020204030204" pitchFamily="34" charset="0"/>
              </a:defRPr>
            </a:lvl1pPr>
            <a:lvl2pPr>
              <a:defRPr sz="1400"/>
            </a:lvl2pPr>
            <a:lvl3pPr>
              <a:defRPr sz="1400"/>
            </a:lvl3pPr>
            <a:lvl4pPr>
              <a:defRPr sz="1400"/>
            </a:lvl4pPr>
            <a:lvl5pPr>
              <a:defRPr sz="1400"/>
            </a:lvl5pPr>
          </a:lstStyle>
          <a:p>
            <a:pPr lvl="0"/>
            <a:r>
              <a:rPr lang="fr-FR" dirty="0"/>
              <a:t>Sources :</a:t>
            </a:r>
          </a:p>
        </p:txBody>
      </p:sp>
      <p:sp>
        <p:nvSpPr>
          <p:cNvPr id="13" name="Content Placeholder 3">
            <a:extLst>
              <a:ext uri="{FF2B5EF4-FFF2-40B4-BE49-F238E27FC236}">
                <a16:creationId xmlns:a16="http://schemas.microsoft.com/office/drawing/2014/main" id="{E4105662-153F-4641-8AC0-7D18EBAA3A9C}"/>
              </a:ext>
            </a:extLst>
          </p:cNvPr>
          <p:cNvSpPr>
            <a:spLocks noGrp="1"/>
          </p:cNvSpPr>
          <p:nvPr>
            <p:ph sz="half" idx="15" hasCustomPrompt="1"/>
          </p:nvPr>
        </p:nvSpPr>
        <p:spPr>
          <a:xfrm>
            <a:off x="274320" y="1454070"/>
            <a:ext cx="4959043" cy="5354888"/>
          </a:xfrm>
        </p:spPr>
        <p:txBody>
          <a:bodyPr>
            <a:noAutofit/>
          </a:bodyPr>
          <a:lstStyle>
            <a:lvl1pPr marL="0" indent="0" algn="just">
              <a:lnSpc>
                <a:spcPct val="100000"/>
              </a:lnSpc>
              <a:buNone/>
              <a:defRPr sz="1100">
                <a:latin typeface="Calibri Light" panose="020F0302020204030204" pitchFamily="34" charset="0"/>
                <a:cs typeface="Calibri Light" panose="020F0302020204030204" pitchFamily="34" charset="0"/>
              </a:defRPr>
            </a:lvl1pPr>
          </a:lstStyle>
          <a:p>
            <a:pPr lvl="0"/>
            <a:r>
              <a:rPr lang="en-US" dirty="0" err="1"/>
              <a:t>texte</a:t>
            </a:r>
            <a:endParaRPr lang="en-US" dirty="0"/>
          </a:p>
        </p:txBody>
      </p:sp>
      <p:sp>
        <p:nvSpPr>
          <p:cNvPr id="15" name="Espace réservé du texte 4">
            <a:extLst>
              <a:ext uri="{FF2B5EF4-FFF2-40B4-BE49-F238E27FC236}">
                <a16:creationId xmlns:a16="http://schemas.microsoft.com/office/drawing/2014/main" id="{B3856AEE-1B9E-4C74-8721-47F6D3512283}"/>
              </a:ext>
            </a:extLst>
          </p:cNvPr>
          <p:cNvSpPr>
            <a:spLocks noGrp="1"/>
          </p:cNvSpPr>
          <p:nvPr>
            <p:ph type="body" sz="quarter" idx="18"/>
          </p:nvPr>
        </p:nvSpPr>
        <p:spPr>
          <a:xfrm>
            <a:off x="800100" y="779464"/>
            <a:ext cx="9891713" cy="504601"/>
          </a:xfrm>
        </p:spPr>
        <p:txBody>
          <a:bodyPr anchor="ctr" anchorCtr="0">
            <a:normAutofit/>
          </a:bodyPr>
          <a:lstStyle>
            <a:lvl1pPr marL="0" indent="0">
              <a:buFont typeface="Wingdings" panose="05000000000000000000" pitchFamily="2" charset="2"/>
              <a:buNone/>
              <a:defRPr sz="2200">
                <a:solidFill>
                  <a:srgbClr val="2282BC"/>
                </a:solidFill>
                <a:latin typeface="Arial Nova Cond" panose="020B0604020202020204" pitchFamily="34" charset="0"/>
              </a:defRPr>
            </a:lvl1pPr>
            <a:lvl2pPr marL="755957" indent="-251986">
              <a:buFont typeface="Wingdings" panose="05000000000000000000" pitchFamily="2" charset="2"/>
              <a:buChar char="Ø"/>
              <a:defRPr>
                <a:latin typeface="Arial Nova Light" panose="020B0304020202020204" pitchFamily="34" charset="0"/>
              </a:defRPr>
            </a:lvl2pPr>
            <a:lvl3pPr marL="1259929" indent="-251986">
              <a:buFont typeface="Wingdings" panose="05000000000000000000" pitchFamily="2" charset="2"/>
              <a:buChar char="Ø"/>
              <a:defRPr>
                <a:latin typeface="Arial Nova Light" panose="020B0304020202020204" pitchFamily="34" charset="0"/>
              </a:defRPr>
            </a:lvl3pPr>
            <a:lvl4pPr marL="1763900" indent="-251986">
              <a:buFont typeface="Wingdings" panose="05000000000000000000" pitchFamily="2" charset="2"/>
              <a:buChar char="Ø"/>
              <a:defRPr>
                <a:latin typeface="Arial Nova Light" panose="020B0304020202020204" pitchFamily="34" charset="0"/>
              </a:defRPr>
            </a:lvl4pPr>
            <a:lvl5pPr marL="2267872" indent="-251986">
              <a:buFont typeface="Wingdings" panose="05000000000000000000" pitchFamily="2" charset="2"/>
              <a:buChar char="Ø"/>
              <a:defRPr>
                <a:latin typeface="Arial Nova Light" panose="020B0304020202020204" pitchFamily="34" charset="0"/>
              </a:defRPr>
            </a:lvl5pPr>
          </a:lstStyle>
          <a:p>
            <a:pPr lvl="0"/>
            <a:r>
              <a:rPr lang="fr-FR" dirty="0"/>
              <a:t>Modifier les styles du texte du masque</a:t>
            </a:r>
          </a:p>
        </p:txBody>
      </p:sp>
      <p:sp>
        <p:nvSpPr>
          <p:cNvPr id="9" name="Espace réservé pour une image  9">
            <a:extLst>
              <a:ext uri="{FF2B5EF4-FFF2-40B4-BE49-F238E27FC236}">
                <a16:creationId xmlns:a16="http://schemas.microsoft.com/office/drawing/2014/main" id="{214C7168-6667-4D0B-9F21-8C99E0D1C8C6}"/>
              </a:ext>
            </a:extLst>
          </p:cNvPr>
          <p:cNvSpPr>
            <a:spLocks noGrp="1"/>
          </p:cNvSpPr>
          <p:nvPr>
            <p:ph type="pic" sz="quarter" idx="13"/>
          </p:nvPr>
        </p:nvSpPr>
        <p:spPr>
          <a:xfrm>
            <a:off x="9676765" y="15358"/>
            <a:ext cx="720000" cy="720000"/>
          </a:xfrm>
        </p:spPr>
        <p:txBody>
          <a:bodyPr/>
          <a:lstStyle/>
          <a:p>
            <a:endParaRPr lang="fr-FR" dirty="0"/>
          </a:p>
        </p:txBody>
      </p:sp>
      <p:sp>
        <p:nvSpPr>
          <p:cNvPr id="11" name="Title 1">
            <a:extLst>
              <a:ext uri="{FF2B5EF4-FFF2-40B4-BE49-F238E27FC236}">
                <a16:creationId xmlns:a16="http://schemas.microsoft.com/office/drawing/2014/main" id="{D62B2A67-6FD4-4153-9758-FD2E96970CF7}"/>
              </a:ext>
            </a:extLst>
          </p:cNvPr>
          <p:cNvSpPr>
            <a:spLocks noGrp="1"/>
          </p:cNvSpPr>
          <p:nvPr>
            <p:ph type="title"/>
          </p:nvPr>
        </p:nvSpPr>
        <p:spPr>
          <a:xfrm>
            <a:off x="1" y="0"/>
            <a:ext cx="9676764" cy="750717"/>
          </a:xfrm>
        </p:spPr>
        <p:txBody>
          <a:bodyPr>
            <a:normAutofit/>
          </a:bodyPr>
          <a:lstStyle>
            <a:lvl1pPr>
              <a:defRPr sz="4000">
                <a:solidFill>
                  <a:srgbClr val="666666"/>
                </a:solidFill>
                <a:latin typeface="+mj-lt"/>
              </a:defRPr>
            </a:lvl1pPr>
          </a:lstStyle>
          <a:p>
            <a:r>
              <a:rPr lang="fr-FR" dirty="0"/>
              <a:t>Modifiez le style du titre</a:t>
            </a:r>
            <a:endParaRPr lang="en-US" dirty="0"/>
          </a:p>
        </p:txBody>
      </p:sp>
      <p:sp>
        <p:nvSpPr>
          <p:cNvPr id="5" name="Espace réservé du contenu 4">
            <a:extLst>
              <a:ext uri="{FF2B5EF4-FFF2-40B4-BE49-F238E27FC236}">
                <a16:creationId xmlns:a16="http://schemas.microsoft.com/office/drawing/2014/main" id="{D9023653-5111-4AE2-A51B-8D9F39C9EBFD}"/>
              </a:ext>
            </a:extLst>
          </p:cNvPr>
          <p:cNvSpPr>
            <a:spLocks noGrp="1"/>
          </p:cNvSpPr>
          <p:nvPr>
            <p:ph sz="quarter" idx="19" hasCustomPrompt="1"/>
          </p:nvPr>
        </p:nvSpPr>
        <p:spPr>
          <a:xfrm>
            <a:off x="5519738" y="1454150"/>
            <a:ext cx="4959350" cy="346075"/>
          </a:xfrm>
        </p:spPr>
        <p:txBody>
          <a:bodyPr>
            <a:noAutofit/>
          </a:bodyPr>
          <a:lstStyle>
            <a:lvl1pPr marL="0" indent="0" algn="ctr">
              <a:buNone/>
              <a:defRPr sz="1200">
                <a:solidFill>
                  <a:srgbClr val="606060"/>
                </a:solidFill>
                <a:latin typeface="Calibri Light" panose="020F0302020204030204" pitchFamily="34" charset="0"/>
                <a:cs typeface="Calibri Light" panose="020F0302020204030204" pitchFamily="34" charset="0"/>
              </a:defRPr>
            </a:lvl1pPr>
            <a:lvl2pPr marL="400965" indent="0">
              <a:buNone/>
              <a:defRPr sz="1200">
                <a:solidFill>
                  <a:srgbClr val="606060"/>
                </a:solidFill>
                <a:latin typeface="Calibri Light" panose="020F0302020204030204" pitchFamily="34" charset="0"/>
                <a:cs typeface="Calibri Light" panose="020F0302020204030204" pitchFamily="34" charset="0"/>
              </a:defRPr>
            </a:lvl2pPr>
            <a:lvl3pPr marL="801929" indent="0">
              <a:buNone/>
              <a:defRPr sz="1200">
                <a:solidFill>
                  <a:srgbClr val="606060"/>
                </a:solidFill>
                <a:latin typeface="Calibri Light" panose="020F0302020204030204" pitchFamily="34" charset="0"/>
                <a:cs typeface="Calibri Light" panose="020F0302020204030204" pitchFamily="34" charset="0"/>
              </a:defRPr>
            </a:lvl3pPr>
            <a:lvl4pPr marL="1202893" indent="0">
              <a:buNone/>
              <a:defRPr sz="1200">
                <a:solidFill>
                  <a:srgbClr val="606060"/>
                </a:solidFill>
                <a:latin typeface="Calibri Light" panose="020F0302020204030204" pitchFamily="34" charset="0"/>
                <a:cs typeface="Calibri Light" panose="020F0302020204030204" pitchFamily="34" charset="0"/>
              </a:defRPr>
            </a:lvl4pPr>
            <a:lvl5pPr marL="1603858" indent="0">
              <a:buNone/>
              <a:defRPr sz="1200">
                <a:solidFill>
                  <a:srgbClr val="606060"/>
                </a:solidFill>
                <a:latin typeface="Calibri Light" panose="020F0302020204030204" pitchFamily="34" charset="0"/>
                <a:cs typeface="Calibri Light" panose="020F0302020204030204" pitchFamily="34" charset="0"/>
              </a:defRPr>
            </a:lvl5pPr>
          </a:lstStyle>
          <a:p>
            <a:pPr lvl="0"/>
            <a:r>
              <a:rPr lang="fr-FR" dirty="0"/>
              <a:t>Titre graphe ou </a:t>
            </a:r>
            <a:r>
              <a:rPr lang="fr-FR" dirty="0" err="1"/>
              <a:t>carto</a:t>
            </a:r>
            <a:endParaRPr lang="fr-FR" dirty="0"/>
          </a:p>
        </p:txBody>
      </p:sp>
      <p:sp>
        <p:nvSpPr>
          <p:cNvPr id="16" name="ZoneTexte 15">
            <a:extLst>
              <a:ext uri="{FF2B5EF4-FFF2-40B4-BE49-F238E27FC236}">
                <a16:creationId xmlns:a16="http://schemas.microsoft.com/office/drawing/2014/main" id="{C423794F-7E0E-40ED-ACA2-7249346B2083}"/>
              </a:ext>
            </a:extLst>
          </p:cNvPr>
          <p:cNvSpPr txBox="1"/>
          <p:nvPr userDrawn="1"/>
        </p:nvSpPr>
        <p:spPr>
          <a:xfrm>
            <a:off x="166914" y="7206343"/>
            <a:ext cx="9509851" cy="307777"/>
          </a:xfrm>
          <a:prstGeom prst="rect">
            <a:avLst/>
          </a:prstGeom>
          <a:noFill/>
        </p:spPr>
        <p:txBody>
          <a:bodyPr wrap="square" rtlCol="0">
            <a:spAutoFit/>
          </a:bodyPr>
          <a:lstStyle/>
          <a:p>
            <a:r>
              <a:rPr lang="fr-FR" sz="1400" dirty="0">
                <a:solidFill>
                  <a:schemeClr val="bg1"/>
                </a:solidFill>
                <a:latin typeface="Arial Nova Cond" panose="020B0506020202020204" pitchFamily="34" charset="0"/>
              </a:rPr>
              <a:t>Plan climat air énergie territorial (PCAET) – Diagnostic</a:t>
            </a:r>
          </a:p>
        </p:txBody>
      </p:sp>
    </p:spTree>
    <p:extLst>
      <p:ext uri="{BB962C8B-B14F-4D97-AF65-F5344CB8AC3E}">
        <p14:creationId xmlns:p14="http://schemas.microsoft.com/office/powerpoint/2010/main" val="4195912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ux contenu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8C4C242-C819-45CD-9621-1AC4EBD0A22B}"/>
              </a:ext>
            </a:extLst>
          </p:cNvPr>
          <p:cNvSpPr/>
          <p:nvPr userDrawn="1"/>
        </p:nvSpPr>
        <p:spPr>
          <a:xfrm flipV="1">
            <a:off x="-16787" y="7157188"/>
            <a:ext cx="10708599" cy="402485"/>
          </a:xfrm>
          <a:prstGeom prst="rect">
            <a:avLst/>
          </a:prstGeom>
          <a:solidFill>
            <a:srgbClr val="22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43" dirty="0">
              <a:latin typeface="Arial Nova Cond" panose="020B0506020202020204" pitchFamily="34" charset="0"/>
            </a:endParaRPr>
          </a:p>
        </p:txBody>
      </p:sp>
      <p:sp>
        <p:nvSpPr>
          <p:cNvPr id="7" name="Slide Number Placeholder 6"/>
          <p:cNvSpPr>
            <a:spLocks noGrp="1"/>
          </p:cNvSpPr>
          <p:nvPr>
            <p:ph type="sldNum" sz="quarter" idx="12"/>
          </p:nvPr>
        </p:nvSpPr>
        <p:spPr>
          <a:xfrm>
            <a:off x="10120091" y="7157188"/>
            <a:ext cx="554306" cy="383427"/>
          </a:xfrm>
        </p:spPr>
        <p:txBody>
          <a:bodyPr/>
          <a:lstStyle>
            <a:lvl1pPr>
              <a:defRPr>
                <a:solidFill>
                  <a:schemeClr val="bg1"/>
                </a:solidFill>
              </a:defRPr>
            </a:lvl1pPr>
          </a:lstStyle>
          <a:p>
            <a:fld id="{5CB245BE-D4DF-461A-A9C9-CD01768DDAD3}" type="slidenum">
              <a:rPr lang="fr-FR" smtClean="0"/>
              <a:pPr/>
              <a:t>‹N°›</a:t>
            </a:fld>
            <a:endParaRPr lang="fr-FR" dirty="0"/>
          </a:p>
        </p:txBody>
      </p:sp>
      <p:sp>
        <p:nvSpPr>
          <p:cNvPr id="12" name="Espace réservé du texte 11">
            <a:extLst>
              <a:ext uri="{FF2B5EF4-FFF2-40B4-BE49-F238E27FC236}">
                <a16:creationId xmlns:a16="http://schemas.microsoft.com/office/drawing/2014/main" id="{DD303904-872B-4244-8878-8D5D97AD09EC}"/>
              </a:ext>
            </a:extLst>
          </p:cNvPr>
          <p:cNvSpPr>
            <a:spLocks noGrp="1"/>
          </p:cNvSpPr>
          <p:nvPr>
            <p:ph type="body" sz="quarter" idx="14" hasCustomPrompt="1"/>
          </p:nvPr>
        </p:nvSpPr>
        <p:spPr>
          <a:xfrm>
            <a:off x="274320" y="6677075"/>
            <a:ext cx="10204133" cy="460324"/>
          </a:xfrm>
        </p:spPr>
        <p:txBody>
          <a:bodyPr anchor="b">
            <a:noAutofit/>
          </a:bodyPr>
          <a:lstStyle>
            <a:lvl1pPr marL="0" indent="0" algn="just">
              <a:spcBef>
                <a:spcPts val="0"/>
              </a:spcBef>
              <a:buNone/>
              <a:defRPr sz="900">
                <a:solidFill>
                  <a:srgbClr val="666666"/>
                </a:solidFill>
                <a:latin typeface="Calibri Light" panose="020F0302020204030204" pitchFamily="34" charset="0"/>
                <a:cs typeface="Calibri Light" panose="020F0302020204030204" pitchFamily="34" charset="0"/>
              </a:defRPr>
            </a:lvl1pPr>
            <a:lvl2pPr>
              <a:defRPr sz="1400"/>
            </a:lvl2pPr>
            <a:lvl3pPr>
              <a:defRPr sz="1400"/>
            </a:lvl3pPr>
            <a:lvl4pPr>
              <a:defRPr sz="1400"/>
            </a:lvl4pPr>
            <a:lvl5pPr>
              <a:defRPr sz="1400"/>
            </a:lvl5pPr>
          </a:lstStyle>
          <a:p>
            <a:pPr lvl="0"/>
            <a:r>
              <a:rPr lang="fr-FR" dirty="0"/>
              <a:t>Sources :</a:t>
            </a:r>
          </a:p>
        </p:txBody>
      </p:sp>
      <p:sp>
        <p:nvSpPr>
          <p:cNvPr id="13" name="Content Placeholder 3">
            <a:extLst>
              <a:ext uri="{FF2B5EF4-FFF2-40B4-BE49-F238E27FC236}">
                <a16:creationId xmlns:a16="http://schemas.microsoft.com/office/drawing/2014/main" id="{E4105662-153F-4641-8AC0-7D18EBAA3A9C}"/>
              </a:ext>
            </a:extLst>
          </p:cNvPr>
          <p:cNvSpPr>
            <a:spLocks noGrp="1"/>
          </p:cNvSpPr>
          <p:nvPr>
            <p:ph sz="half" idx="15" hasCustomPrompt="1"/>
          </p:nvPr>
        </p:nvSpPr>
        <p:spPr>
          <a:xfrm>
            <a:off x="274320" y="1454070"/>
            <a:ext cx="9845771" cy="5354888"/>
          </a:xfrm>
        </p:spPr>
        <p:txBody>
          <a:bodyPr>
            <a:noAutofit/>
          </a:bodyPr>
          <a:lstStyle>
            <a:lvl1pPr marL="0" indent="0" algn="just">
              <a:lnSpc>
                <a:spcPct val="100000"/>
              </a:lnSpc>
              <a:buNone/>
              <a:defRPr sz="1100">
                <a:latin typeface="Calibri Light" panose="020F0302020204030204" pitchFamily="34" charset="0"/>
                <a:cs typeface="Calibri Light" panose="020F0302020204030204" pitchFamily="34" charset="0"/>
              </a:defRPr>
            </a:lvl1pPr>
          </a:lstStyle>
          <a:p>
            <a:pPr lvl="0"/>
            <a:r>
              <a:rPr lang="en-US" dirty="0" err="1"/>
              <a:t>texte</a:t>
            </a:r>
            <a:endParaRPr lang="en-US" dirty="0"/>
          </a:p>
        </p:txBody>
      </p:sp>
      <p:sp>
        <p:nvSpPr>
          <p:cNvPr id="15" name="Espace réservé du texte 4">
            <a:extLst>
              <a:ext uri="{FF2B5EF4-FFF2-40B4-BE49-F238E27FC236}">
                <a16:creationId xmlns:a16="http://schemas.microsoft.com/office/drawing/2014/main" id="{B3856AEE-1B9E-4C74-8721-47F6D3512283}"/>
              </a:ext>
            </a:extLst>
          </p:cNvPr>
          <p:cNvSpPr>
            <a:spLocks noGrp="1"/>
          </p:cNvSpPr>
          <p:nvPr>
            <p:ph type="body" sz="quarter" idx="18"/>
          </p:nvPr>
        </p:nvSpPr>
        <p:spPr>
          <a:xfrm>
            <a:off x="800100" y="779464"/>
            <a:ext cx="9891713" cy="504601"/>
          </a:xfrm>
        </p:spPr>
        <p:txBody>
          <a:bodyPr anchor="ctr" anchorCtr="0">
            <a:normAutofit/>
          </a:bodyPr>
          <a:lstStyle>
            <a:lvl1pPr marL="0" indent="0">
              <a:buFont typeface="Wingdings" panose="05000000000000000000" pitchFamily="2" charset="2"/>
              <a:buNone/>
              <a:defRPr sz="2200">
                <a:solidFill>
                  <a:srgbClr val="2282BC"/>
                </a:solidFill>
                <a:latin typeface="Arial Nova Cond" panose="020B0604020202020204" pitchFamily="34" charset="0"/>
              </a:defRPr>
            </a:lvl1pPr>
            <a:lvl2pPr marL="755957" indent="-251986">
              <a:buFont typeface="Wingdings" panose="05000000000000000000" pitchFamily="2" charset="2"/>
              <a:buChar char="Ø"/>
              <a:defRPr>
                <a:latin typeface="Arial Nova Light" panose="020B0304020202020204" pitchFamily="34" charset="0"/>
              </a:defRPr>
            </a:lvl2pPr>
            <a:lvl3pPr marL="1259929" indent="-251986">
              <a:buFont typeface="Wingdings" panose="05000000000000000000" pitchFamily="2" charset="2"/>
              <a:buChar char="Ø"/>
              <a:defRPr>
                <a:latin typeface="Arial Nova Light" panose="020B0304020202020204" pitchFamily="34" charset="0"/>
              </a:defRPr>
            </a:lvl3pPr>
            <a:lvl4pPr marL="1763900" indent="-251986">
              <a:buFont typeface="Wingdings" panose="05000000000000000000" pitchFamily="2" charset="2"/>
              <a:buChar char="Ø"/>
              <a:defRPr>
                <a:latin typeface="Arial Nova Light" panose="020B0304020202020204" pitchFamily="34" charset="0"/>
              </a:defRPr>
            </a:lvl4pPr>
            <a:lvl5pPr marL="2267872" indent="-251986">
              <a:buFont typeface="Wingdings" panose="05000000000000000000" pitchFamily="2" charset="2"/>
              <a:buChar char="Ø"/>
              <a:defRPr>
                <a:latin typeface="Arial Nova Light" panose="020B0304020202020204" pitchFamily="34" charset="0"/>
              </a:defRPr>
            </a:lvl5pPr>
          </a:lstStyle>
          <a:p>
            <a:pPr lvl="0"/>
            <a:r>
              <a:rPr lang="fr-FR" dirty="0"/>
              <a:t>Modifier les styles du texte du masque</a:t>
            </a:r>
          </a:p>
        </p:txBody>
      </p:sp>
      <p:sp>
        <p:nvSpPr>
          <p:cNvPr id="9" name="Espace réservé pour une image  9">
            <a:extLst>
              <a:ext uri="{FF2B5EF4-FFF2-40B4-BE49-F238E27FC236}">
                <a16:creationId xmlns:a16="http://schemas.microsoft.com/office/drawing/2014/main" id="{214C7168-6667-4D0B-9F21-8C99E0D1C8C6}"/>
              </a:ext>
            </a:extLst>
          </p:cNvPr>
          <p:cNvSpPr>
            <a:spLocks noGrp="1"/>
          </p:cNvSpPr>
          <p:nvPr>
            <p:ph type="pic" sz="quarter" idx="13"/>
          </p:nvPr>
        </p:nvSpPr>
        <p:spPr>
          <a:xfrm>
            <a:off x="9676765" y="15358"/>
            <a:ext cx="720000" cy="720000"/>
          </a:xfrm>
        </p:spPr>
        <p:txBody>
          <a:bodyPr/>
          <a:lstStyle/>
          <a:p>
            <a:endParaRPr lang="fr-FR" dirty="0"/>
          </a:p>
        </p:txBody>
      </p:sp>
      <p:sp>
        <p:nvSpPr>
          <p:cNvPr id="11" name="Title 1">
            <a:extLst>
              <a:ext uri="{FF2B5EF4-FFF2-40B4-BE49-F238E27FC236}">
                <a16:creationId xmlns:a16="http://schemas.microsoft.com/office/drawing/2014/main" id="{D62B2A67-6FD4-4153-9758-FD2E96970CF7}"/>
              </a:ext>
            </a:extLst>
          </p:cNvPr>
          <p:cNvSpPr>
            <a:spLocks noGrp="1"/>
          </p:cNvSpPr>
          <p:nvPr>
            <p:ph type="title"/>
          </p:nvPr>
        </p:nvSpPr>
        <p:spPr>
          <a:xfrm>
            <a:off x="1" y="0"/>
            <a:ext cx="9676764" cy="750717"/>
          </a:xfrm>
        </p:spPr>
        <p:txBody>
          <a:bodyPr>
            <a:normAutofit/>
          </a:bodyPr>
          <a:lstStyle>
            <a:lvl1pPr>
              <a:defRPr sz="4000">
                <a:solidFill>
                  <a:srgbClr val="666666"/>
                </a:solidFill>
                <a:latin typeface="+mj-lt"/>
              </a:defRPr>
            </a:lvl1pPr>
          </a:lstStyle>
          <a:p>
            <a:r>
              <a:rPr lang="fr-FR" dirty="0"/>
              <a:t>Modifiez le style du titre</a:t>
            </a:r>
            <a:endParaRPr lang="en-US" dirty="0"/>
          </a:p>
        </p:txBody>
      </p:sp>
      <p:sp>
        <p:nvSpPr>
          <p:cNvPr id="16" name="ZoneTexte 15">
            <a:extLst>
              <a:ext uri="{FF2B5EF4-FFF2-40B4-BE49-F238E27FC236}">
                <a16:creationId xmlns:a16="http://schemas.microsoft.com/office/drawing/2014/main" id="{C423794F-7E0E-40ED-ACA2-7249346B2083}"/>
              </a:ext>
            </a:extLst>
          </p:cNvPr>
          <p:cNvSpPr txBox="1"/>
          <p:nvPr userDrawn="1"/>
        </p:nvSpPr>
        <p:spPr>
          <a:xfrm>
            <a:off x="166914" y="7206343"/>
            <a:ext cx="9509851" cy="307777"/>
          </a:xfrm>
          <a:prstGeom prst="rect">
            <a:avLst/>
          </a:prstGeom>
          <a:noFill/>
        </p:spPr>
        <p:txBody>
          <a:bodyPr wrap="square" rtlCol="0">
            <a:spAutoFit/>
          </a:bodyPr>
          <a:lstStyle/>
          <a:p>
            <a:r>
              <a:rPr lang="fr-FR" sz="1400" dirty="0">
                <a:solidFill>
                  <a:schemeClr val="bg1"/>
                </a:solidFill>
                <a:latin typeface="Arial Nova Cond" panose="020B0506020202020204" pitchFamily="34" charset="0"/>
              </a:rPr>
              <a:t>Plan climat air énergie territorial (PCAET) – Diagnostic</a:t>
            </a:r>
          </a:p>
        </p:txBody>
      </p:sp>
    </p:spTree>
    <p:extLst>
      <p:ext uri="{BB962C8B-B14F-4D97-AF65-F5344CB8AC3E}">
        <p14:creationId xmlns:p14="http://schemas.microsoft.com/office/powerpoint/2010/main" val="307483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01886" y="1447800"/>
            <a:ext cx="9088041" cy="2421284"/>
          </a:xfrm>
        </p:spPr>
        <p:txBody>
          <a:bodyPr anchor="b"/>
          <a:lstStyle>
            <a:lvl1pPr algn="ctr">
              <a:defRPr sz="6614">
                <a:latin typeface="Arial Nova Light" panose="020B0304020202020204" pitchFamily="34" charset="0"/>
              </a:defRPr>
            </a:lvl1pPr>
          </a:lstStyle>
          <a:p>
            <a:r>
              <a:rPr lang="fr-FR" dirty="0"/>
              <a:t>Plan Climat Air Énergie Territorial</a:t>
            </a:r>
            <a:endParaRPr lang="en-US" dirty="0"/>
          </a:p>
        </p:txBody>
      </p:sp>
      <p:sp>
        <p:nvSpPr>
          <p:cNvPr id="3" name="Subtitle 2"/>
          <p:cNvSpPr>
            <a:spLocks noGrp="1"/>
          </p:cNvSpPr>
          <p:nvPr>
            <p:ph type="subTitle" idx="1" hasCustomPrompt="1"/>
          </p:nvPr>
        </p:nvSpPr>
        <p:spPr>
          <a:xfrm>
            <a:off x="1336476" y="6414471"/>
            <a:ext cx="8018860" cy="402483"/>
          </a:xfrm>
        </p:spPr>
        <p:txBody>
          <a:bodyPr>
            <a:normAutofit/>
          </a:bodyPr>
          <a:lstStyle>
            <a:lvl1pPr marL="0" indent="0" algn="ctr">
              <a:buNone/>
              <a:defRPr sz="1800">
                <a:latin typeface="Arial Nova Light" panose="020B0304020202020204" pitchFamily="34" charset="0"/>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fr-FR" dirty="0"/>
              <a:t>date</a:t>
            </a:r>
            <a:endParaRPr lang="en-US" dirty="0"/>
          </a:p>
        </p:txBody>
      </p:sp>
      <p:sp>
        <p:nvSpPr>
          <p:cNvPr id="4" name="Date Placeholder 3"/>
          <p:cNvSpPr>
            <a:spLocks noGrp="1"/>
          </p:cNvSpPr>
          <p:nvPr>
            <p:ph type="dt" sz="half" idx="10"/>
          </p:nvPr>
        </p:nvSpPr>
        <p:spPr/>
        <p:txBody>
          <a:bodyPr/>
          <a:lstStyle/>
          <a:p>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85E47382-19AD-4E2D-ADCB-D310EA8A9DBA}" type="slidenum">
              <a:rPr lang="fr-FR" smtClean="0"/>
              <a:t>‹N°›</a:t>
            </a:fld>
            <a:endParaRPr lang="fr-FR" dirty="0"/>
          </a:p>
        </p:txBody>
      </p:sp>
      <p:sp>
        <p:nvSpPr>
          <p:cNvPr id="22" name="Espace réservé du texte 21">
            <a:extLst>
              <a:ext uri="{FF2B5EF4-FFF2-40B4-BE49-F238E27FC236}">
                <a16:creationId xmlns:a16="http://schemas.microsoft.com/office/drawing/2014/main" id="{30F5CE22-3264-4F12-A2C7-32ECDC0FCDCE}"/>
              </a:ext>
            </a:extLst>
          </p:cNvPr>
          <p:cNvSpPr>
            <a:spLocks noGrp="1"/>
          </p:cNvSpPr>
          <p:nvPr>
            <p:ph type="body" sz="quarter" idx="13" hasCustomPrompt="1"/>
          </p:nvPr>
        </p:nvSpPr>
        <p:spPr>
          <a:xfrm>
            <a:off x="1336476" y="4058830"/>
            <a:ext cx="8018860" cy="996950"/>
          </a:xfrm>
        </p:spPr>
        <p:txBody>
          <a:bodyPr>
            <a:normAutofit/>
          </a:bodyPr>
          <a:lstStyle>
            <a:lvl1pPr marL="0" indent="0" algn="ctr">
              <a:buNone/>
              <a:defRPr sz="4800">
                <a:latin typeface="Arial Nova Light" panose="020B0304020202020204" pitchFamily="34" charset="0"/>
              </a:defRPr>
            </a:lvl1pPr>
            <a:lvl2pPr marL="503971" indent="0">
              <a:buNone/>
              <a:defRPr>
                <a:latin typeface="Arial Nova Light" panose="020B0304020202020204" pitchFamily="34" charset="0"/>
              </a:defRPr>
            </a:lvl2pPr>
            <a:lvl3pPr marL="1007943" indent="0">
              <a:buNone/>
              <a:defRPr>
                <a:latin typeface="Arial Nova Light" panose="020B0304020202020204" pitchFamily="34" charset="0"/>
              </a:defRPr>
            </a:lvl3pPr>
            <a:lvl4pPr marL="1511914" indent="0">
              <a:buNone/>
              <a:defRPr>
                <a:latin typeface="Arial Nova Light" panose="020B0304020202020204" pitchFamily="34" charset="0"/>
              </a:defRPr>
            </a:lvl4pPr>
            <a:lvl5pPr marL="2015886" indent="0">
              <a:buNone/>
              <a:defRPr>
                <a:latin typeface="Arial Nova Light" panose="020B0304020202020204" pitchFamily="34" charset="0"/>
              </a:defRPr>
            </a:lvl5pPr>
          </a:lstStyle>
          <a:p>
            <a:pPr lvl="0"/>
            <a:r>
              <a:rPr lang="fr-FR" dirty="0" err="1"/>
              <a:t>Sous titre</a:t>
            </a:r>
            <a:endParaRPr lang="fr-FR" dirty="0"/>
          </a:p>
        </p:txBody>
      </p:sp>
    </p:spTree>
    <p:extLst>
      <p:ext uri="{BB962C8B-B14F-4D97-AF65-F5344CB8AC3E}">
        <p14:creationId xmlns:p14="http://schemas.microsoft.com/office/powerpoint/2010/main" val="2555111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1_Deux contenus">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5519410" y="1468470"/>
            <a:ext cx="4959043" cy="5354888"/>
          </a:xfrm>
          <a:prstGeom prst="rect">
            <a:avLst/>
          </a:prstGeom>
        </p:spPr>
        <p:txBody>
          <a:bodyPr>
            <a:noAutofit/>
          </a:bodyPr>
          <a:lstStyle>
            <a:lvl1pPr marL="0" indent="0" algn="just">
              <a:spcBef>
                <a:spcPts val="1100"/>
              </a:spcBef>
              <a:buNone/>
              <a:defRPr sz="1100">
                <a:solidFill>
                  <a:schemeClr val="tx1"/>
                </a:solidFill>
                <a:latin typeface="Calibri Light" panose="020F0302020204030204" pitchFamily="34" charset="0"/>
                <a:cs typeface="Calibri Light" panose="020F0302020204030204" pitchFamily="34" charset="0"/>
              </a:defRPr>
            </a:lvl1pPr>
          </a:lstStyle>
          <a:p>
            <a:pPr lvl="0"/>
            <a:r>
              <a:rPr lang="en-US" dirty="0" err="1"/>
              <a:t>texte</a:t>
            </a:r>
            <a:endParaRPr lang="en-US" dirty="0"/>
          </a:p>
        </p:txBody>
      </p:sp>
      <p:sp>
        <p:nvSpPr>
          <p:cNvPr id="13" name="Content Placeholder 3">
            <a:extLst>
              <a:ext uri="{FF2B5EF4-FFF2-40B4-BE49-F238E27FC236}">
                <a16:creationId xmlns:a16="http://schemas.microsoft.com/office/drawing/2014/main" id="{E4105662-153F-4641-8AC0-7D18EBAA3A9C}"/>
              </a:ext>
            </a:extLst>
          </p:cNvPr>
          <p:cNvSpPr>
            <a:spLocks noGrp="1"/>
          </p:cNvSpPr>
          <p:nvPr>
            <p:ph sz="half" idx="15" hasCustomPrompt="1"/>
          </p:nvPr>
        </p:nvSpPr>
        <p:spPr>
          <a:xfrm>
            <a:off x="289559" y="1454069"/>
            <a:ext cx="4959043" cy="2628000"/>
          </a:xfrm>
          <a:prstGeom prst="rect">
            <a:avLst/>
          </a:prstGeom>
        </p:spPr>
        <p:txBody>
          <a:bodyPr>
            <a:noAutofit/>
          </a:bodyPr>
          <a:lstStyle>
            <a:lvl1pPr marL="0" indent="0" algn="just">
              <a:spcBef>
                <a:spcPts val="1100"/>
              </a:spcBef>
              <a:buNone/>
              <a:defRPr sz="1100">
                <a:solidFill>
                  <a:schemeClr val="tx1"/>
                </a:solidFill>
                <a:latin typeface="Calibri Light" panose="020F0302020204030204" pitchFamily="34" charset="0"/>
                <a:cs typeface="Calibri Light" panose="020F0302020204030204" pitchFamily="34" charset="0"/>
              </a:defRPr>
            </a:lvl1pPr>
          </a:lstStyle>
          <a:p>
            <a:pPr lvl="0"/>
            <a:r>
              <a:rPr lang="en-US" dirty="0" err="1"/>
              <a:t>texte</a:t>
            </a:r>
            <a:endParaRPr lang="en-US" dirty="0"/>
          </a:p>
        </p:txBody>
      </p:sp>
      <p:sp>
        <p:nvSpPr>
          <p:cNvPr id="9" name="Content Placeholder 3">
            <a:extLst>
              <a:ext uri="{FF2B5EF4-FFF2-40B4-BE49-F238E27FC236}">
                <a16:creationId xmlns:a16="http://schemas.microsoft.com/office/drawing/2014/main" id="{5F8A7CCD-6CE9-4F75-B371-6C06606A1731}"/>
              </a:ext>
            </a:extLst>
          </p:cNvPr>
          <p:cNvSpPr>
            <a:spLocks noGrp="1"/>
          </p:cNvSpPr>
          <p:nvPr>
            <p:ph sz="half" idx="16" hasCustomPrompt="1"/>
          </p:nvPr>
        </p:nvSpPr>
        <p:spPr>
          <a:xfrm>
            <a:off x="289559" y="4195358"/>
            <a:ext cx="4959043" cy="2628000"/>
          </a:xfrm>
          <a:prstGeom prst="rect">
            <a:avLst/>
          </a:prstGeom>
        </p:spPr>
        <p:txBody>
          <a:bodyPr>
            <a:noAutofit/>
          </a:bodyPr>
          <a:lstStyle>
            <a:lvl1pPr marL="0" indent="0" algn="just">
              <a:spcBef>
                <a:spcPts val="1100"/>
              </a:spcBef>
              <a:buNone/>
              <a:defRPr sz="1100">
                <a:solidFill>
                  <a:schemeClr val="tx1"/>
                </a:solidFill>
                <a:latin typeface="Calibri Light" panose="020F0302020204030204" pitchFamily="34" charset="0"/>
                <a:cs typeface="Calibri Light" panose="020F0302020204030204" pitchFamily="34" charset="0"/>
              </a:defRPr>
            </a:lvl1pPr>
          </a:lstStyle>
          <a:p>
            <a:pPr lvl="0"/>
            <a:r>
              <a:rPr lang="en-US" dirty="0" err="1"/>
              <a:t>texte</a:t>
            </a:r>
            <a:endParaRPr lang="en-US" dirty="0"/>
          </a:p>
        </p:txBody>
      </p:sp>
      <p:sp>
        <p:nvSpPr>
          <p:cNvPr id="16" name="Espace réservé du texte 4">
            <a:extLst>
              <a:ext uri="{FF2B5EF4-FFF2-40B4-BE49-F238E27FC236}">
                <a16:creationId xmlns:a16="http://schemas.microsoft.com/office/drawing/2014/main" id="{D48B6944-E0A7-47F5-8CBA-4490BD8024F9}"/>
              </a:ext>
            </a:extLst>
          </p:cNvPr>
          <p:cNvSpPr>
            <a:spLocks noGrp="1"/>
          </p:cNvSpPr>
          <p:nvPr>
            <p:ph type="body" sz="quarter" idx="18"/>
          </p:nvPr>
        </p:nvSpPr>
        <p:spPr>
          <a:xfrm>
            <a:off x="800100" y="779464"/>
            <a:ext cx="9891713" cy="504601"/>
          </a:xfrm>
          <a:prstGeom prst="rect">
            <a:avLst/>
          </a:prstGeom>
        </p:spPr>
        <p:txBody>
          <a:bodyPr anchor="ctr" anchorCtr="0">
            <a:normAutofit/>
          </a:bodyPr>
          <a:lstStyle>
            <a:lvl1pPr marL="0" indent="0">
              <a:buFont typeface="Wingdings" panose="05000000000000000000" pitchFamily="2" charset="2"/>
              <a:buNone/>
              <a:defRPr sz="2200">
                <a:solidFill>
                  <a:srgbClr val="2282BC"/>
                </a:solidFill>
                <a:latin typeface="Arial Nova Cond" panose="020B0604020202020204" pitchFamily="34" charset="0"/>
              </a:defRPr>
            </a:lvl1pPr>
            <a:lvl2pPr marL="755957" indent="-251986">
              <a:buFont typeface="Wingdings" panose="05000000000000000000" pitchFamily="2" charset="2"/>
              <a:buChar char="Ø"/>
              <a:defRPr>
                <a:latin typeface="Arial Nova Light" panose="020B0304020202020204" pitchFamily="34" charset="0"/>
              </a:defRPr>
            </a:lvl2pPr>
            <a:lvl3pPr marL="1259929" indent="-251986">
              <a:buFont typeface="Wingdings" panose="05000000000000000000" pitchFamily="2" charset="2"/>
              <a:buChar char="Ø"/>
              <a:defRPr>
                <a:latin typeface="Arial Nova Light" panose="020B0304020202020204" pitchFamily="34" charset="0"/>
              </a:defRPr>
            </a:lvl3pPr>
            <a:lvl4pPr marL="1763900" indent="-251986">
              <a:buFont typeface="Wingdings" panose="05000000000000000000" pitchFamily="2" charset="2"/>
              <a:buChar char="Ø"/>
              <a:defRPr>
                <a:latin typeface="Arial Nova Light" panose="020B0304020202020204" pitchFamily="34" charset="0"/>
              </a:defRPr>
            </a:lvl4pPr>
            <a:lvl5pPr marL="2267872" indent="-251986">
              <a:buFont typeface="Wingdings" panose="05000000000000000000" pitchFamily="2" charset="2"/>
              <a:buChar char="Ø"/>
              <a:defRPr>
                <a:latin typeface="Arial Nova Light" panose="020B0304020202020204" pitchFamily="34" charset="0"/>
              </a:defRPr>
            </a:lvl5pPr>
          </a:lstStyle>
          <a:p>
            <a:pPr lvl="0"/>
            <a:r>
              <a:rPr lang="fr-FR" dirty="0"/>
              <a:t>Modifier les styles du texte du masque</a:t>
            </a:r>
          </a:p>
        </p:txBody>
      </p:sp>
      <p:sp>
        <p:nvSpPr>
          <p:cNvPr id="14" name="Espace réservé du texte 11">
            <a:extLst>
              <a:ext uri="{FF2B5EF4-FFF2-40B4-BE49-F238E27FC236}">
                <a16:creationId xmlns:a16="http://schemas.microsoft.com/office/drawing/2014/main" id="{39C94DCD-0CDC-4D13-BA12-07A92C76BDC3}"/>
              </a:ext>
            </a:extLst>
          </p:cNvPr>
          <p:cNvSpPr>
            <a:spLocks noGrp="1"/>
          </p:cNvSpPr>
          <p:nvPr>
            <p:ph type="body" sz="quarter" idx="14" hasCustomPrompt="1"/>
          </p:nvPr>
        </p:nvSpPr>
        <p:spPr>
          <a:xfrm>
            <a:off x="274320" y="6823359"/>
            <a:ext cx="10204133" cy="333828"/>
          </a:xfrm>
          <a:prstGeom prst="rect">
            <a:avLst/>
          </a:prstGeom>
        </p:spPr>
        <p:txBody>
          <a:bodyPr anchor="b">
            <a:noAutofit/>
          </a:bodyPr>
          <a:lstStyle>
            <a:lvl1pPr marL="0" indent="0" algn="just">
              <a:spcBef>
                <a:spcPts val="0"/>
              </a:spcBef>
              <a:buNone/>
              <a:defRPr sz="900">
                <a:solidFill>
                  <a:srgbClr val="666666"/>
                </a:solidFill>
                <a:latin typeface="Calibri Light" panose="020F0302020204030204" pitchFamily="34" charset="0"/>
                <a:cs typeface="Calibri Light" panose="020F0302020204030204" pitchFamily="34" charset="0"/>
              </a:defRPr>
            </a:lvl1pPr>
            <a:lvl2pPr>
              <a:defRPr sz="1400"/>
            </a:lvl2pPr>
            <a:lvl3pPr>
              <a:defRPr sz="1400"/>
            </a:lvl3pPr>
            <a:lvl4pPr>
              <a:defRPr sz="1400"/>
            </a:lvl4pPr>
            <a:lvl5pPr>
              <a:defRPr sz="1400"/>
            </a:lvl5pPr>
          </a:lstStyle>
          <a:p>
            <a:pPr lvl="0"/>
            <a:r>
              <a:rPr lang="fr-FR" dirty="0"/>
              <a:t>Sources :</a:t>
            </a:r>
          </a:p>
        </p:txBody>
      </p:sp>
      <p:sp>
        <p:nvSpPr>
          <p:cNvPr id="15" name="Espace réservé pour une image  9">
            <a:extLst>
              <a:ext uri="{FF2B5EF4-FFF2-40B4-BE49-F238E27FC236}">
                <a16:creationId xmlns:a16="http://schemas.microsoft.com/office/drawing/2014/main" id="{D6B5E6C1-CD42-44F1-AC45-686B05EA6E9F}"/>
              </a:ext>
            </a:extLst>
          </p:cNvPr>
          <p:cNvSpPr>
            <a:spLocks noGrp="1"/>
          </p:cNvSpPr>
          <p:nvPr>
            <p:ph type="pic" sz="quarter" idx="13"/>
          </p:nvPr>
        </p:nvSpPr>
        <p:spPr>
          <a:xfrm>
            <a:off x="9676765" y="15358"/>
            <a:ext cx="720000" cy="720000"/>
          </a:xfrm>
          <a:prstGeom prst="rect">
            <a:avLst/>
          </a:prstGeom>
        </p:spPr>
        <p:txBody>
          <a:bodyPr/>
          <a:lstStyle/>
          <a:p>
            <a:endParaRPr lang="fr-FR" dirty="0"/>
          </a:p>
        </p:txBody>
      </p:sp>
      <p:sp>
        <p:nvSpPr>
          <p:cNvPr id="17" name="Title 1">
            <a:extLst>
              <a:ext uri="{FF2B5EF4-FFF2-40B4-BE49-F238E27FC236}">
                <a16:creationId xmlns:a16="http://schemas.microsoft.com/office/drawing/2014/main" id="{3BA6D5A0-EBB2-4A8B-A219-F454CF4664B1}"/>
              </a:ext>
            </a:extLst>
          </p:cNvPr>
          <p:cNvSpPr>
            <a:spLocks noGrp="1"/>
          </p:cNvSpPr>
          <p:nvPr>
            <p:ph type="title"/>
          </p:nvPr>
        </p:nvSpPr>
        <p:spPr>
          <a:xfrm>
            <a:off x="1" y="0"/>
            <a:ext cx="9676764" cy="750717"/>
          </a:xfrm>
        </p:spPr>
        <p:txBody>
          <a:bodyPr>
            <a:normAutofit/>
          </a:bodyPr>
          <a:lstStyle>
            <a:lvl1pPr>
              <a:defRPr sz="4000">
                <a:solidFill>
                  <a:srgbClr val="595959"/>
                </a:solidFill>
                <a:effectLst>
                  <a:reflection endPos="0" dist="12700" dir="5400000" sy="-100000" algn="bl" rotWithShape="0"/>
                </a:effectLst>
                <a:latin typeface="Arial Nova Cond" panose="020B0506020202020204" pitchFamily="34" charset="0"/>
              </a:defRPr>
            </a:lvl1pPr>
          </a:lstStyle>
          <a:p>
            <a:r>
              <a:rPr lang="fr-FR" dirty="0"/>
              <a:t>Modifiez le style du titre</a:t>
            </a:r>
            <a:endParaRPr lang="en-US" dirty="0"/>
          </a:p>
        </p:txBody>
      </p:sp>
      <p:sp>
        <p:nvSpPr>
          <p:cNvPr id="10" name="Rectangle 9">
            <a:extLst>
              <a:ext uri="{FF2B5EF4-FFF2-40B4-BE49-F238E27FC236}">
                <a16:creationId xmlns:a16="http://schemas.microsoft.com/office/drawing/2014/main" id="{4E41723F-7D66-424B-AAC8-8CFEAF7122F6}"/>
              </a:ext>
            </a:extLst>
          </p:cNvPr>
          <p:cNvSpPr/>
          <p:nvPr userDrawn="1"/>
        </p:nvSpPr>
        <p:spPr>
          <a:xfrm flipV="1">
            <a:off x="-16787" y="7157188"/>
            <a:ext cx="10708599" cy="402485"/>
          </a:xfrm>
          <a:prstGeom prst="rect">
            <a:avLst/>
          </a:prstGeom>
          <a:solidFill>
            <a:srgbClr val="22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43" dirty="0">
              <a:latin typeface="Arial Nova Cond" panose="020B0506020202020204" pitchFamily="34" charset="0"/>
            </a:endParaRPr>
          </a:p>
        </p:txBody>
      </p:sp>
      <p:sp>
        <p:nvSpPr>
          <p:cNvPr id="11" name="ZoneTexte 10">
            <a:extLst>
              <a:ext uri="{FF2B5EF4-FFF2-40B4-BE49-F238E27FC236}">
                <a16:creationId xmlns:a16="http://schemas.microsoft.com/office/drawing/2014/main" id="{426FA0B1-C0A6-437F-9A52-A1BF96290090}"/>
              </a:ext>
            </a:extLst>
          </p:cNvPr>
          <p:cNvSpPr txBox="1"/>
          <p:nvPr userDrawn="1"/>
        </p:nvSpPr>
        <p:spPr>
          <a:xfrm>
            <a:off x="166914" y="7206343"/>
            <a:ext cx="9509851" cy="307777"/>
          </a:xfrm>
          <a:prstGeom prst="rect">
            <a:avLst/>
          </a:prstGeom>
          <a:noFill/>
        </p:spPr>
        <p:txBody>
          <a:bodyPr wrap="square" rtlCol="0">
            <a:spAutoFit/>
          </a:bodyPr>
          <a:lstStyle/>
          <a:p>
            <a:r>
              <a:rPr lang="fr-FR" sz="1400" dirty="0">
                <a:solidFill>
                  <a:schemeClr val="bg1"/>
                </a:solidFill>
                <a:latin typeface="Arial Nova Cond" panose="020B0506020202020204" pitchFamily="34" charset="0"/>
              </a:rPr>
              <a:t>Plan climat air énergie territorial (PCAET) – Diagnostic</a:t>
            </a:r>
          </a:p>
        </p:txBody>
      </p:sp>
      <p:sp>
        <p:nvSpPr>
          <p:cNvPr id="12" name="Espace réservé du numéro de diapositive 1">
            <a:extLst>
              <a:ext uri="{FF2B5EF4-FFF2-40B4-BE49-F238E27FC236}">
                <a16:creationId xmlns:a16="http://schemas.microsoft.com/office/drawing/2014/main" id="{FF5972F0-76B7-4583-B861-1DA84F247712}"/>
              </a:ext>
            </a:extLst>
          </p:cNvPr>
          <p:cNvSpPr>
            <a:spLocks noGrp="1"/>
          </p:cNvSpPr>
          <p:nvPr>
            <p:ph type="sldNum" sz="quarter" idx="19"/>
          </p:nvPr>
        </p:nvSpPr>
        <p:spPr>
          <a:xfrm>
            <a:off x="10157222" y="7162800"/>
            <a:ext cx="534591" cy="402483"/>
          </a:xfrm>
        </p:spPr>
        <p:txBody>
          <a:bodyPr/>
          <a:lstStyle>
            <a:lvl1pPr>
              <a:defRPr sz="1200">
                <a:solidFill>
                  <a:schemeClr val="bg1"/>
                </a:solidFill>
              </a:defRPr>
            </a:lvl1pPr>
          </a:lstStyle>
          <a:p>
            <a:fld id="{85E47382-19AD-4E2D-ADCB-D310EA8A9DBA}" type="slidenum">
              <a:rPr lang="fr-FR" smtClean="0"/>
              <a:pPr/>
              <a:t>‹N°›</a:t>
            </a:fld>
            <a:endParaRPr lang="fr-FR" dirty="0"/>
          </a:p>
        </p:txBody>
      </p:sp>
    </p:spTree>
    <p:extLst>
      <p:ext uri="{BB962C8B-B14F-4D97-AF65-F5344CB8AC3E}">
        <p14:creationId xmlns:p14="http://schemas.microsoft.com/office/powerpoint/2010/main" val="2847431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3_Deux contenu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13BD4F8-293C-4370-ADE8-CAFB6BD8419B}"/>
              </a:ext>
            </a:extLst>
          </p:cNvPr>
          <p:cNvSpPr/>
          <p:nvPr userDrawn="1"/>
        </p:nvSpPr>
        <p:spPr>
          <a:xfrm flipV="1">
            <a:off x="-16787" y="7157188"/>
            <a:ext cx="10708599" cy="402485"/>
          </a:xfrm>
          <a:prstGeom prst="rect">
            <a:avLst/>
          </a:prstGeom>
          <a:solidFill>
            <a:srgbClr val="22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43" dirty="0">
              <a:latin typeface="Arial Nova Cond" panose="020B0506020202020204" pitchFamily="34" charset="0"/>
            </a:endParaRPr>
          </a:p>
        </p:txBody>
      </p:sp>
      <p:sp>
        <p:nvSpPr>
          <p:cNvPr id="19" name="ZoneTexte 18">
            <a:extLst>
              <a:ext uri="{FF2B5EF4-FFF2-40B4-BE49-F238E27FC236}">
                <a16:creationId xmlns:a16="http://schemas.microsoft.com/office/drawing/2014/main" id="{1E8B1D19-7D20-464A-A978-4964F21A33C9}"/>
              </a:ext>
            </a:extLst>
          </p:cNvPr>
          <p:cNvSpPr txBox="1"/>
          <p:nvPr userDrawn="1"/>
        </p:nvSpPr>
        <p:spPr>
          <a:xfrm>
            <a:off x="166914" y="7206343"/>
            <a:ext cx="9509851" cy="307777"/>
          </a:xfrm>
          <a:prstGeom prst="rect">
            <a:avLst/>
          </a:prstGeom>
          <a:solidFill>
            <a:srgbClr val="2282BC"/>
          </a:solidFill>
        </p:spPr>
        <p:txBody>
          <a:bodyPr wrap="square" rtlCol="0">
            <a:spAutoFit/>
          </a:bodyPr>
          <a:lstStyle/>
          <a:p>
            <a:r>
              <a:rPr lang="fr-FR" sz="1400" dirty="0">
                <a:solidFill>
                  <a:schemeClr val="bg1"/>
                </a:solidFill>
                <a:latin typeface="Arial Nova Cond" panose="020B0506020202020204" pitchFamily="34" charset="0"/>
              </a:rPr>
              <a:t>Plan climat air énergie territorial (PCAET) – Diagnostic</a:t>
            </a:r>
          </a:p>
        </p:txBody>
      </p:sp>
      <p:sp>
        <p:nvSpPr>
          <p:cNvPr id="10" name="Espace réservé pour une image  9">
            <a:extLst>
              <a:ext uri="{FF2B5EF4-FFF2-40B4-BE49-F238E27FC236}">
                <a16:creationId xmlns:a16="http://schemas.microsoft.com/office/drawing/2014/main" id="{B21C1633-DA7F-42AA-83AA-CCB6BB5C5558}"/>
              </a:ext>
            </a:extLst>
          </p:cNvPr>
          <p:cNvSpPr>
            <a:spLocks noGrp="1"/>
          </p:cNvSpPr>
          <p:nvPr>
            <p:ph type="pic" sz="quarter" idx="13"/>
          </p:nvPr>
        </p:nvSpPr>
        <p:spPr>
          <a:xfrm>
            <a:off x="9676765" y="15358"/>
            <a:ext cx="720000" cy="720000"/>
          </a:xfrm>
        </p:spPr>
        <p:txBody>
          <a:bodyPr/>
          <a:lstStyle/>
          <a:p>
            <a:endParaRPr lang="fr-FR" dirty="0"/>
          </a:p>
        </p:txBody>
      </p:sp>
      <p:sp>
        <p:nvSpPr>
          <p:cNvPr id="13" name="Content Placeholder 3">
            <a:extLst>
              <a:ext uri="{FF2B5EF4-FFF2-40B4-BE49-F238E27FC236}">
                <a16:creationId xmlns:a16="http://schemas.microsoft.com/office/drawing/2014/main" id="{E4105662-153F-4641-8AC0-7D18EBAA3A9C}"/>
              </a:ext>
            </a:extLst>
          </p:cNvPr>
          <p:cNvSpPr>
            <a:spLocks noGrp="1"/>
          </p:cNvSpPr>
          <p:nvPr>
            <p:ph sz="half" idx="15" hasCustomPrompt="1"/>
          </p:nvPr>
        </p:nvSpPr>
        <p:spPr>
          <a:xfrm>
            <a:off x="274321" y="1454070"/>
            <a:ext cx="4959042" cy="5354888"/>
          </a:xfrm>
        </p:spPr>
        <p:txBody>
          <a:bodyPr>
            <a:noAutofit/>
          </a:bodyPr>
          <a:lstStyle>
            <a:lvl1pPr marL="0" indent="0" algn="just">
              <a:lnSpc>
                <a:spcPct val="100000"/>
              </a:lnSpc>
              <a:buNone/>
              <a:defRPr sz="1200">
                <a:latin typeface="Calibri Light" panose="020F0302020204030204" pitchFamily="34" charset="0"/>
                <a:cs typeface="Calibri Light" panose="020F0302020204030204" pitchFamily="34" charset="0"/>
              </a:defRPr>
            </a:lvl1pPr>
          </a:lstStyle>
          <a:p>
            <a:pPr lvl="0"/>
            <a:r>
              <a:rPr lang="en-US" dirty="0" err="1"/>
              <a:t>texte</a:t>
            </a:r>
            <a:endParaRPr lang="en-US" dirty="0"/>
          </a:p>
        </p:txBody>
      </p:sp>
      <p:sp>
        <p:nvSpPr>
          <p:cNvPr id="9" name="Content Placeholder 3">
            <a:extLst>
              <a:ext uri="{FF2B5EF4-FFF2-40B4-BE49-F238E27FC236}">
                <a16:creationId xmlns:a16="http://schemas.microsoft.com/office/drawing/2014/main" id="{8CEAAED4-D0FB-4B6A-81D1-9F2E5A595194}"/>
              </a:ext>
            </a:extLst>
          </p:cNvPr>
          <p:cNvSpPr>
            <a:spLocks noGrp="1"/>
          </p:cNvSpPr>
          <p:nvPr>
            <p:ph sz="half" idx="16" hasCustomPrompt="1"/>
          </p:nvPr>
        </p:nvSpPr>
        <p:spPr>
          <a:xfrm>
            <a:off x="5439759" y="1454070"/>
            <a:ext cx="4959043" cy="2628000"/>
          </a:xfrm>
        </p:spPr>
        <p:txBody>
          <a:bodyPr>
            <a:noAutofit/>
          </a:bodyPr>
          <a:lstStyle>
            <a:lvl1pPr marL="0" indent="0" algn="just">
              <a:lnSpc>
                <a:spcPct val="100000"/>
              </a:lnSpc>
              <a:buNone/>
              <a:defRPr sz="1200">
                <a:latin typeface="Calibri Light" panose="020F0302020204030204" pitchFamily="34" charset="0"/>
                <a:cs typeface="Calibri Light" panose="020F0302020204030204" pitchFamily="34" charset="0"/>
              </a:defRPr>
            </a:lvl1pPr>
          </a:lstStyle>
          <a:p>
            <a:pPr lvl="0"/>
            <a:r>
              <a:rPr lang="en-US" dirty="0" err="1"/>
              <a:t>texte</a:t>
            </a:r>
            <a:endParaRPr lang="en-US" dirty="0"/>
          </a:p>
        </p:txBody>
      </p:sp>
      <p:sp>
        <p:nvSpPr>
          <p:cNvPr id="11" name="Content Placeholder 3">
            <a:extLst>
              <a:ext uri="{FF2B5EF4-FFF2-40B4-BE49-F238E27FC236}">
                <a16:creationId xmlns:a16="http://schemas.microsoft.com/office/drawing/2014/main" id="{5295160D-91B5-4A7F-B7A0-5285BDCBAB95}"/>
              </a:ext>
            </a:extLst>
          </p:cNvPr>
          <p:cNvSpPr>
            <a:spLocks noGrp="1"/>
          </p:cNvSpPr>
          <p:nvPr>
            <p:ph sz="half" idx="17" hasCustomPrompt="1"/>
          </p:nvPr>
        </p:nvSpPr>
        <p:spPr>
          <a:xfrm>
            <a:off x="5439759" y="4180119"/>
            <a:ext cx="4959043" cy="2628000"/>
          </a:xfrm>
        </p:spPr>
        <p:txBody>
          <a:bodyPr>
            <a:noAutofit/>
          </a:bodyPr>
          <a:lstStyle>
            <a:lvl1pPr marL="0" indent="0" algn="just">
              <a:lnSpc>
                <a:spcPct val="100000"/>
              </a:lnSpc>
              <a:buNone/>
              <a:defRPr sz="1200">
                <a:latin typeface="Calibri Light" panose="020F0302020204030204" pitchFamily="34" charset="0"/>
                <a:cs typeface="Calibri Light" panose="020F0302020204030204" pitchFamily="34" charset="0"/>
              </a:defRPr>
            </a:lvl1pPr>
          </a:lstStyle>
          <a:p>
            <a:pPr lvl="0"/>
            <a:r>
              <a:rPr lang="en-US" dirty="0" err="1"/>
              <a:t>texte</a:t>
            </a:r>
            <a:endParaRPr lang="en-US" dirty="0"/>
          </a:p>
        </p:txBody>
      </p:sp>
      <p:sp>
        <p:nvSpPr>
          <p:cNvPr id="14" name="Title 1">
            <a:extLst>
              <a:ext uri="{FF2B5EF4-FFF2-40B4-BE49-F238E27FC236}">
                <a16:creationId xmlns:a16="http://schemas.microsoft.com/office/drawing/2014/main" id="{0FFBB3BC-FA13-467E-B1EB-030595E478BF}"/>
              </a:ext>
            </a:extLst>
          </p:cNvPr>
          <p:cNvSpPr>
            <a:spLocks noGrp="1"/>
          </p:cNvSpPr>
          <p:nvPr>
            <p:ph type="title"/>
          </p:nvPr>
        </p:nvSpPr>
        <p:spPr>
          <a:xfrm>
            <a:off x="1" y="0"/>
            <a:ext cx="9676764" cy="750717"/>
          </a:xfrm>
        </p:spPr>
        <p:txBody>
          <a:bodyPr>
            <a:normAutofit/>
          </a:bodyPr>
          <a:lstStyle>
            <a:lvl1pPr algn="l" defTabSz="801929" rtl="0" eaLnBrk="1" latinLnBrk="0" hangingPunct="1">
              <a:lnSpc>
                <a:spcPct val="90000"/>
              </a:lnSpc>
              <a:spcBef>
                <a:spcPct val="0"/>
              </a:spcBef>
              <a:buNone/>
              <a:defRPr lang="en-US" sz="4000" kern="1200" dirty="0">
                <a:solidFill>
                  <a:srgbClr val="595959"/>
                </a:solidFill>
                <a:effectLst>
                  <a:reflection endPos="0" dist="12700" dir="5400000" sy="-100000" algn="bl" rotWithShape="0"/>
                </a:effectLst>
                <a:latin typeface="Arial Nova Cond" panose="020B0506020202020204" pitchFamily="34" charset="0"/>
                <a:ea typeface="+mj-ea"/>
                <a:cs typeface="+mj-cs"/>
              </a:defRPr>
            </a:lvl1pPr>
          </a:lstStyle>
          <a:p>
            <a:r>
              <a:rPr lang="fr-FR" dirty="0"/>
              <a:t>Modifiez le style du titre</a:t>
            </a:r>
            <a:endParaRPr lang="en-US" dirty="0"/>
          </a:p>
        </p:txBody>
      </p:sp>
      <p:sp>
        <p:nvSpPr>
          <p:cNvPr id="5" name="Espace réservé du texte 4">
            <a:extLst>
              <a:ext uri="{FF2B5EF4-FFF2-40B4-BE49-F238E27FC236}">
                <a16:creationId xmlns:a16="http://schemas.microsoft.com/office/drawing/2014/main" id="{0D2FF1F5-EB21-4239-9244-82CF80FFC598}"/>
              </a:ext>
            </a:extLst>
          </p:cNvPr>
          <p:cNvSpPr>
            <a:spLocks noGrp="1"/>
          </p:cNvSpPr>
          <p:nvPr>
            <p:ph type="body" sz="quarter" idx="18"/>
          </p:nvPr>
        </p:nvSpPr>
        <p:spPr>
          <a:xfrm>
            <a:off x="800100" y="779464"/>
            <a:ext cx="9891713" cy="504601"/>
          </a:xfrm>
          <a:solidFill>
            <a:srgbClr val="2282BC"/>
          </a:solidFill>
        </p:spPr>
        <p:txBody>
          <a:bodyPr anchor="ctr" anchorCtr="0">
            <a:normAutofit/>
          </a:bodyPr>
          <a:lstStyle>
            <a:lvl1pPr marL="0" indent="0">
              <a:buFont typeface="Wingdings" panose="05000000000000000000" pitchFamily="2" charset="2"/>
              <a:buNone/>
              <a:defRPr sz="2200">
                <a:solidFill>
                  <a:schemeClr val="bg1"/>
                </a:solidFill>
                <a:latin typeface="Arial Nova Cond" panose="020B0604020202020204" pitchFamily="34" charset="0"/>
              </a:defRPr>
            </a:lvl1pPr>
            <a:lvl2pPr marL="755957" indent="-251986">
              <a:buFont typeface="Wingdings" panose="05000000000000000000" pitchFamily="2" charset="2"/>
              <a:buChar char="Ø"/>
              <a:defRPr>
                <a:latin typeface="Arial Nova Light" panose="020B0304020202020204" pitchFamily="34" charset="0"/>
              </a:defRPr>
            </a:lvl2pPr>
            <a:lvl3pPr marL="1259929" indent="-251986">
              <a:buFont typeface="Wingdings" panose="05000000000000000000" pitchFamily="2" charset="2"/>
              <a:buChar char="Ø"/>
              <a:defRPr>
                <a:latin typeface="Arial Nova Light" panose="020B0304020202020204" pitchFamily="34" charset="0"/>
              </a:defRPr>
            </a:lvl3pPr>
            <a:lvl4pPr marL="1763900" indent="-251986">
              <a:buFont typeface="Wingdings" panose="05000000000000000000" pitchFamily="2" charset="2"/>
              <a:buChar char="Ø"/>
              <a:defRPr>
                <a:latin typeface="Arial Nova Light" panose="020B0304020202020204" pitchFamily="34" charset="0"/>
              </a:defRPr>
            </a:lvl4pPr>
            <a:lvl5pPr marL="2267872" indent="-251986">
              <a:buFont typeface="Wingdings" panose="05000000000000000000" pitchFamily="2" charset="2"/>
              <a:buChar char="Ø"/>
              <a:defRPr>
                <a:latin typeface="Arial Nova Light" panose="020B0304020202020204" pitchFamily="34" charset="0"/>
              </a:defRPr>
            </a:lvl5pPr>
          </a:lstStyle>
          <a:p>
            <a:pPr lvl="0"/>
            <a:r>
              <a:rPr lang="fr-FR" dirty="0"/>
              <a:t>Modifier les styles du texte du masque</a:t>
            </a:r>
          </a:p>
        </p:txBody>
      </p:sp>
      <p:sp>
        <p:nvSpPr>
          <p:cNvPr id="17" name="Slide Number Placeholder 6">
            <a:extLst>
              <a:ext uri="{FF2B5EF4-FFF2-40B4-BE49-F238E27FC236}">
                <a16:creationId xmlns:a16="http://schemas.microsoft.com/office/drawing/2014/main" id="{CC1C2D89-ED1C-46CC-B224-1E1499DEC33F}"/>
              </a:ext>
            </a:extLst>
          </p:cNvPr>
          <p:cNvSpPr>
            <a:spLocks noGrp="1"/>
          </p:cNvSpPr>
          <p:nvPr>
            <p:ph type="sldNum" sz="quarter" idx="12"/>
          </p:nvPr>
        </p:nvSpPr>
        <p:spPr>
          <a:xfrm>
            <a:off x="10134059" y="7157192"/>
            <a:ext cx="554306" cy="402483"/>
          </a:xfrm>
        </p:spPr>
        <p:txBody>
          <a:bodyPr/>
          <a:lstStyle>
            <a:lvl1pPr>
              <a:defRPr>
                <a:solidFill>
                  <a:schemeClr val="bg1"/>
                </a:solidFill>
              </a:defRPr>
            </a:lvl1pPr>
          </a:lstStyle>
          <a:p>
            <a:fld id="{5CB245BE-D4DF-461A-A9C9-CD01768DDAD3}" type="slidenum">
              <a:rPr lang="fr-FR" smtClean="0"/>
              <a:pPr/>
              <a:t>‹N°›</a:t>
            </a:fld>
            <a:endParaRPr lang="fr-FR" dirty="0"/>
          </a:p>
        </p:txBody>
      </p:sp>
      <p:sp>
        <p:nvSpPr>
          <p:cNvPr id="18" name="Espace réservé du texte 11">
            <a:extLst>
              <a:ext uri="{FF2B5EF4-FFF2-40B4-BE49-F238E27FC236}">
                <a16:creationId xmlns:a16="http://schemas.microsoft.com/office/drawing/2014/main" id="{52D755EC-EE90-4BD5-B79F-43264D581E9E}"/>
              </a:ext>
            </a:extLst>
          </p:cNvPr>
          <p:cNvSpPr>
            <a:spLocks noGrp="1"/>
          </p:cNvSpPr>
          <p:nvPr>
            <p:ph type="body" sz="quarter" idx="14" hasCustomPrompt="1"/>
          </p:nvPr>
        </p:nvSpPr>
        <p:spPr>
          <a:xfrm>
            <a:off x="274319" y="6736669"/>
            <a:ext cx="10143173" cy="426132"/>
          </a:xfrm>
        </p:spPr>
        <p:txBody>
          <a:bodyPr anchor="b">
            <a:noAutofit/>
          </a:bodyPr>
          <a:lstStyle>
            <a:lvl1pPr marL="0" indent="0" algn="just">
              <a:spcBef>
                <a:spcPts val="0"/>
              </a:spcBef>
              <a:buNone/>
              <a:defRPr sz="900">
                <a:solidFill>
                  <a:srgbClr val="59709E"/>
                </a:solidFill>
                <a:latin typeface="Calibri Light" panose="020F0302020204030204" pitchFamily="34" charset="0"/>
                <a:cs typeface="Calibri Light" panose="020F0302020204030204" pitchFamily="34" charset="0"/>
              </a:defRPr>
            </a:lvl1pPr>
            <a:lvl2pPr>
              <a:defRPr sz="1400"/>
            </a:lvl2pPr>
            <a:lvl3pPr>
              <a:defRPr sz="1400"/>
            </a:lvl3pPr>
            <a:lvl4pPr>
              <a:defRPr sz="1400"/>
            </a:lvl4pPr>
            <a:lvl5pPr>
              <a:defRPr sz="1400"/>
            </a:lvl5pPr>
          </a:lstStyle>
          <a:p>
            <a:pPr lvl="0"/>
            <a:r>
              <a:rPr lang="fr-FR" dirty="0"/>
              <a:t>Sources :</a:t>
            </a:r>
          </a:p>
        </p:txBody>
      </p:sp>
    </p:spTree>
    <p:extLst>
      <p:ext uri="{BB962C8B-B14F-4D97-AF65-F5344CB8AC3E}">
        <p14:creationId xmlns:p14="http://schemas.microsoft.com/office/powerpoint/2010/main" val="2362198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05_Présentation">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3C4797F0-4F62-40C6-8880-5EAB22DEEF67}"/>
              </a:ext>
            </a:extLst>
          </p:cNvPr>
          <p:cNvSpPr>
            <a:spLocks noGrp="1"/>
          </p:cNvSpPr>
          <p:nvPr>
            <p:ph type="dt" sz="half" idx="10"/>
          </p:nvPr>
        </p:nvSpPr>
        <p:spPr/>
        <p:txBody>
          <a:bodyPr/>
          <a:lstStyle/>
          <a:p>
            <a:endParaRPr lang="fr-FR" dirty="0"/>
          </a:p>
        </p:txBody>
      </p:sp>
      <p:sp>
        <p:nvSpPr>
          <p:cNvPr id="4" name="Espace réservé du pied de page 3">
            <a:extLst>
              <a:ext uri="{FF2B5EF4-FFF2-40B4-BE49-F238E27FC236}">
                <a16:creationId xmlns:a16="http://schemas.microsoft.com/office/drawing/2014/main" id="{B99CA95C-64AB-4EBD-8FDF-80FA0FFC6676}"/>
              </a:ext>
            </a:extLst>
          </p:cNvPr>
          <p:cNvSpPr>
            <a:spLocks noGrp="1"/>
          </p:cNvSpPr>
          <p:nvPr>
            <p:ph type="ftr" sz="quarter" idx="1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BC372D38-69A4-4A11-87A3-306AE8AF27DD}"/>
              </a:ext>
            </a:extLst>
          </p:cNvPr>
          <p:cNvSpPr>
            <a:spLocks noGrp="1"/>
          </p:cNvSpPr>
          <p:nvPr>
            <p:ph type="sldNum" sz="quarter" idx="12"/>
          </p:nvPr>
        </p:nvSpPr>
        <p:spPr/>
        <p:txBody>
          <a:bodyPr/>
          <a:lstStyle/>
          <a:p>
            <a:fld id="{85E47382-19AD-4E2D-ADCB-D310EA8A9DBA}" type="slidenum">
              <a:rPr lang="fr-FR" smtClean="0"/>
              <a:t>‹N°›</a:t>
            </a:fld>
            <a:endParaRPr lang="fr-FR" dirty="0"/>
          </a:p>
        </p:txBody>
      </p:sp>
      <p:sp>
        <p:nvSpPr>
          <p:cNvPr id="6" name="Espace réservé du texte 4">
            <a:extLst>
              <a:ext uri="{FF2B5EF4-FFF2-40B4-BE49-F238E27FC236}">
                <a16:creationId xmlns:a16="http://schemas.microsoft.com/office/drawing/2014/main" id="{D75771E1-91EB-46BC-B841-1A6CBAC2A109}"/>
              </a:ext>
            </a:extLst>
          </p:cNvPr>
          <p:cNvSpPr>
            <a:spLocks noGrp="1"/>
          </p:cNvSpPr>
          <p:nvPr>
            <p:ph type="body" sz="quarter" idx="18" hasCustomPrompt="1"/>
          </p:nvPr>
        </p:nvSpPr>
        <p:spPr>
          <a:xfrm>
            <a:off x="800100" y="779464"/>
            <a:ext cx="9891713" cy="504601"/>
          </a:xfrm>
        </p:spPr>
        <p:txBody>
          <a:bodyPr anchor="ctr" anchorCtr="0">
            <a:normAutofit/>
          </a:bodyPr>
          <a:lstStyle>
            <a:lvl1pPr marL="0" indent="0">
              <a:buFont typeface="Wingdings" panose="05000000000000000000" pitchFamily="2" charset="2"/>
              <a:buNone/>
              <a:defRPr sz="2200">
                <a:solidFill>
                  <a:srgbClr val="DF5D2A"/>
                </a:solidFill>
                <a:latin typeface="Arial Nova Cond" panose="020B0604020202020204" pitchFamily="34" charset="0"/>
              </a:defRPr>
            </a:lvl1pPr>
            <a:lvl2pPr marL="755957" indent="-251986">
              <a:buFont typeface="Wingdings" panose="05000000000000000000" pitchFamily="2" charset="2"/>
              <a:buChar char="Ø"/>
              <a:defRPr>
                <a:latin typeface="Arial Nova Light" panose="020B0304020202020204" pitchFamily="34" charset="0"/>
              </a:defRPr>
            </a:lvl2pPr>
            <a:lvl3pPr marL="1259929" indent="-251986">
              <a:buFont typeface="Wingdings" panose="05000000000000000000" pitchFamily="2" charset="2"/>
              <a:buChar char="Ø"/>
              <a:defRPr>
                <a:latin typeface="Arial Nova Light" panose="020B0304020202020204" pitchFamily="34" charset="0"/>
              </a:defRPr>
            </a:lvl3pPr>
            <a:lvl4pPr marL="1763900" indent="-251986">
              <a:buFont typeface="Wingdings" panose="05000000000000000000" pitchFamily="2" charset="2"/>
              <a:buChar char="Ø"/>
              <a:defRPr>
                <a:latin typeface="Arial Nova Light" panose="020B0304020202020204" pitchFamily="34" charset="0"/>
              </a:defRPr>
            </a:lvl4pPr>
            <a:lvl5pPr marL="2267872" indent="-251986">
              <a:buFont typeface="Wingdings" panose="05000000000000000000" pitchFamily="2" charset="2"/>
              <a:buChar char="Ø"/>
              <a:defRPr>
                <a:latin typeface="Arial Nova Light" panose="020B0304020202020204" pitchFamily="34" charset="0"/>
              </a:defRPr>
            </a:lvl5pPr>
          </a:lstStyle>
          <a:p>
            <a:pPr lvl="0"/>
            <a:r>
              <a:rPr lang="fr-FR" dirty="0"/>
              <a:t>Modifier les styles du texte du masque</a:t>
            </a:r>
          </a:p>
        </p:txBody>
      </p:sp>
      <p:sp>
        <p:nvSpPr>
          <p:cNvPr id="7" name="Espace réservé pour une image  9">
            <a:extLst>
              <a:ext uri="{FF2B5EF4-FFF2-40B4-BE49-F238E27FC236}">
                <a16:creationId xmlns:a16="http://schemas.microsoft.com/office/drawing/2014/main" id="{37ADE901-88D7-440A-BE8A-594D8AF237E8}"/>
              </a:ext>
            </a:extLst>
          </p:cNvPr>
          <p:cNvSpPr>
            <a:spLocks noGrp="1"/>
          </p:cNvSpPr>
          <p:nvPr>
            <p:ph type="pic" sz="quarter" idx="13"/>
          </p:nvPr>
        </p:nvSpPr>
        <p:spPr>
          <a:xfrm>
            <a:off x="9676765" y="15358"/>
            <a:ext cx="720000" cy="720000"/>
          </a:xfrm>
        </p:spPr>
        <p:txBody>
          <a:bodyPr/>
          <a:lstStyle/>
          <a:p>
            <a:endParaRPr lang="fr-FR" dirty="0"/>
          </a:p>
        </p:txBody>
      </p:sp>
      <p:sp>
        <p:nvSpPr>
          <p:cNvPr id="8" name="Title 1">
            <a:extLst>
              <a:ext uri="{FF2B5EF4-FFF2-40B4-BE49-F238E27FC236}">
                <a16:creationId xmlns:a16="http://schemas.microsoft.com/office/drawing/2014/main" id="{BAB495B5-E38D-4ACE-97CE-47ABE3E81DBD}"/>
              </a:ext>
            </a:extLst>
          </p:cNvPr>
          <p:cNvSpPr>
            <a:spLocks noGrp="1"/>
          </p:cNvSpPr>
          <p:nvPr>
            <p:ph type="title"/>
          </p:nvPr>
        </p:nvSpPr>
        <p:spPr>
          <a:xfrm>
            <a:off x="1" y="0"/>
            <a:ext cx="9676764" cy="750717"/>
          </a:xfrm>
        </p:spPr>
        <p:txBody>
          <a:bodyPr>
            <a:normAutofit/>
          </a:bodyPr>
          <a:lstStyle>
            <a:lvl1pPr>
              <a:defRPr sz="4000">
                <a:latin typeface="Arial Nova Light" panose="020B0604020202020204" pitchFamily="34" charset="0"/>
              </a:defRPr>
            </a:lvl1pPr>
          </a:lstStyle>
          <a:p>
            <a:r>
              <a:rPr kumimoji="0" lang="fr-FR" sz="3859" b="0" i="0" u="none" strike="noStrike" kern="1200" cap="none" spc="0" normalizeH="0" baseline="0" noProof="0" dirty="0">
                <a:ln>
                  <a:noFill/>
                </a:ln>
                <a:solidFill>
                  <a:srgbClr val="333333"/>
                </a:solidFill>
                <a:effectLst/>
                <a:uLnTx/>
                <a:uFillTx/>
                <a:latin typeface="Arial Nova Cond"/>
                <a:ea typeface="+mj-ea"/>
                <a:cs typeface="+mj-cs"/>
              </a:rPr>
              <a:t>Modifiez le style du titre</a:t>
            </a:r>
            <a:endParaRPr lang="en-US" dirty="0"/>
          </a:p>
        </p:txBody>
      </p:sp>
      <p:sp>
        <p:nvSpPr>
          <p:cNvPr id="10" name="Espace réservé du texte 9">
            <a:extLst>
              <a:ext uri="{FF2B5EF4-FFF2-40B4-BE49-F238E27FC236}">
                <a16:creationId xmlns:a16="http://schemas.microsoft.com/office/drawing/2014/main" id="{140586F3-6BD4-4EB4-B1F2-53C0FD266730}"/>
              </a:ext>
            </a:extLst>
          </p:cNvPr>
          <p:cNvSpPr>
            <a:spLocks noGrp="1"/>
          </p:cNvSpPr>
          <p:nvPr>
            <p:ph type="body" sz="quarter" idx="19" hasCustomPrompt="1"/>
          </p:nvPr>
        </p:nvSpPr>
        <p:spPr>
          <a:xfrm>
            <a:off x="288925" y="1414463"/>
            <a:ext cx="9891713" cy="5165725"/>
          </a:xfrm>
        </p:spPr>
        <p:txBody>
          <a:bodyPr/>
          <a:lstStyle>
            <a:lvl1pPr>
              <a:defRPr>
                <a:latin typeface="Calibri" panose="020F0502020204030204" pitchFamily="34" charset="0"/>
                <a:cs typeface="Calibri" panose="020F0502020204030204" pitchFamily="34" charset="0"/>
              </a:defRPr>
            </a:lvl1pPr>
            <a:lvl5pPr>
              <a:defRPr/>
            </a:lvl5pPr>
          </a:lstStyle>
          <a:p>
            <a:pPr lvl="0"/>
            <a:r>
              <a:rPr lang="fr-FR" dirty="0"/>
              <a:t>Texte</a:t>
            </a:r>
          </a:p>
        </p:txBody>
      </p:sp>
    </p:spTree>
    <p:extLst>
      <p:ext uri="{BB962C8B-B14F-4D97-AF65-F5344CB8AC3E}">
        <p14:creationId xmlns:p14="http://schemas.microsoft.com/office/powerpoint/2010/main" val="3260728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DA825BE-79BC-4728-872C-9B4E29915725}"/>
              </a:ext>
            </a:extLst>
          </p:cNvPr>
          <p:cNvSpPr>
            <a:spLocks noGrp="1"/>
          </p:cNvSpPr>
          <p:nvPr>
            <p:ph type="title"/>
          </p:nvPr>
        </p:nvSpPr>
        <p:spPr>
          <a:xfrm>
            <a:off x="735062" y="402483"/>
            <a:ext cx="9221689" cy="1461188"/>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E4DE0C6-9042-4E7D-9DB9-A768536B05FE}"/>
              </a:ext>
            </a:extLst>
          </p:cNvPr>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78E509E-AFD9-407B-BBD4-30E9A83C2EB9}"/>
              </a:ext>
            </a:extLst>
          </p:cNvPr>
          <p:cNvSpPr>
            <a:spLocks noGrp="1"/>
          </p:cNvSpPr>
          <p:nvPr>
            <p:ph type="dt" sz="half" idx="2"/>
          </p:nvPr>
        </p:nvSpPr>
        <p:spPr>
          <a:xfrm>
            <a:off x="735062" y="7006699"/>
            <a:ext cx="2405658" cy="402483"/>
          </a:xfrm>
          <a:prstGeom prst="rect">
            <a:avLst/>
          </a:prstGeom>
        </p:spPr>
        <p:txBody>
          <a:bodyPr vert="horz" lIns="91440" tIns="45720" rIns="91440" bIns="45720" rtlCol="0" anchor="ctr"/>
          <a:lstStyle>
            <a:lvl1pPr algn="l">
              <a:defRPr sz="1052">
                <a:solidFill>
                  <a:schemeClr val="tx1">
                    <a:tint val="75000"/>
                  </a:schemeClr>
                </a:solidFill>
              </a:defRPr>
            </a:lvl1pPr>
          </a:lstStyle>
          <a:p>
            <a:endParaRPr lang="fr-FR" dirty="0"/>
          </a:p>
        </p:txBody>
      </p:sp>
      <p:sp>
        <p:nvSpPr>
          <p:cNvPr id="5" name="Espace réservé du pied de page 4">
            <a:extLst>
              <a:ext uri="{FF2B5EF4-FFF2-40B4-BE49-F238E27FC236}">
                <a16:creationId xmlns:a16="http://schemas.microsoft.com/office/drawing/2014/main" id="{C90A2B30-02D4-4AC6-BEE6-B72E26FB3976}"/>
              </a:ext>
            </a:extLst>
          </p:cNvPr>
          <p:cNvSpPr>
            <a:spLocks noGrp="1"/>
          </p:cNvSpPr>
          <p:nvPr>
            <p:ph type="ftr" sz="quarter" idx="3"/>
          </p:nvPr>
        </p:nvSpPr>
        <p:spPr>
          <a:xfrm>
            <a:off x="3541663" y="7006699"/>
            <a:ext cx="3608487" cy="402483"/>
          </a:xfrm>
          <a:prstGeom prst="rect">
            <a:avLst/>
          </a:prstGeom>
        </p:spPr>
        <p:txBody>
          <a:bodyPr vert="horz" lIns="91440" tIns="45720" rIns="91440" bIns="45720" rtlCol="0" anchor="ctr"/>
          <a:lstStyle>
            <a:lvl1pPr algn="ctr">
              <a:defRPr sz="1052">
                <a:solidFill>
                  <a:schemeClr val="tx1">
                    <a:tint val="75000"/>
                  </a:schemeClr>
                </a:solidFill>
              </a:defRPr>
            </a:lvl1pPr>
          </a:lstStyle>
          <a:p>
            <a:endParaRPr lang="fr-FR" dirty="0"/>
          </a:p>
        </p:txBody>
      </p:sp>
      <p:sp>
        <p:nvSpPr>
          <p:cNvPr id="6" name="Espace réservé du numéro de diapositive 5">
            <a:extLst>
              <a:ext uri="{FF2B5EF4-FFF2-40B4-BE49-F238E27FC236}">
                <a16:creationId xmlns:a16="http://schemas.microsoft.com/office/drawing/2014/main" id="{2250D90F-5329-4826-AFB7-3B52B31A1957}"/>
              </a:ext>
            </a:extLst>
          </p:cNvPr>
          <p:cNvSpPr>
            <a:spLocks noGrp="1"/>
          </p:cNvSpPr>
          <p:nvPr>
            <p:ph type="sldNum" sz="quarter" idx="4"/>
          </p:nvPr>
        </p:nvSpPr>
        <p:spPr>
          <a:xfrm>
            <a:off x="7551093" y="7006699"/>
            <a:ext cx="2405658" cy="402483"/>
          </a:xfrm>
          <a:prstGeom prst="rect">
            <a:avLst/>
          </a:prstGeom>
        </p:spPr>
        <p:txBody>
          <a:bodyPr vert="horz" lIns="91440" tIns="45720" rIns="91440" bIns="45720" rtlCol="0" anchor="ctr"/>
          <a:lstStyle>
            <a:lvl1pPr algn="r">
              <a:defRPr sz="1052">
                <a:solidFill>
                  <a:schemeClr val="tx1">
                    <a:tint val="75000"/>
                  </a:schemeClr>
                </a:solidFill>
              </a:defRPr>
            </a:lvl1pPr>
          </a:lstStyle>
          <a:p>
            <a:fld id="{85E47382-19AD-4E2D-ADCB-D310EA8A9DBA}" type="slidenum">
              <a:rPr lang="fr-FR" smtClean="0"/>
              <a:t>‹N°›</a:t>
            </a:fld>
            <a:endParaRPr lang="fr-FR" dirty="0"/>
          </a:p>
        </p:txBody>
      </p:sp>
    </p:spTree>
    <p:extLst>
      <p:ext uri="{BB962C8B-B14F-4D97-AF65-F5344CB8AC3E}">
        <p14:creationId xmlns:p14="http://schemas.microsoft.com/office/powerpoint/2010/main" val="1802190034"/>
      </p:ext>
    </p:extLst>
  </p:cSld>
  <p:clrMap bg1="lt1" tx1="dk1" bg2="lt2" tx2="dk2" accent1="accent1" accent2="accent2" accent3="accent3" accent4="accent4" accent5="accent5" accent6="accent6" hlink="hlink" folHlink="folHlink"/>
  <p:sldLayoutIdLst>
    <p:sldLayoutId id="2147483701" r:id="rId1"/>
    <p:sldLayoutId id="2147483720" r:id="rId2"/>
    <p:sldLayoutId id="2147483707" r:id="rId3"/>
    <p:sldLayoutId id="2147483724" r:id="rId4"/>
    <p:sldLayoutId id="2147483673" r:id="rId5"/>
    <p:sldLayoutId id="2147483718" r:id="rId6"/>
    <p:sldLayoutId id="2147483721" r:id="rId7"/>
    <p:sldLayoutId id="2147483722" r:id="rId8"/>
  </p:sldLayoutIdLst>
  <p:hf hdr="0" ftr="0" dt="0"/>
  <p:txStyles>
    <p:titleStyle>
      <a:lvl1pPr algn="l" defTabSz="801929" rtl="0" eaLnBrk="1" latinLnBrk="0" hangingPunct="1">
        <a:lnSpc>
          <a:spcPct val="90000"/>
        </a:lnSpc>
        <a:spcBef>
          <a:spcPct val="0"/>
        </a:spcBef>
        <a:buNone/>
        <a:defRPr sz="3859"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0482" indent="-200482" algn="l" defTabSz="801929"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47" indent="-200482" algn="l" defTabSz="801929"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411" indent="-200482" algn="l" defTabSz="801929"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375"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340"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fr-FR"/>
      </a:defPPr>
      <a:lvl1pPr marL="0" algn="l" defTabSz="801929" rtl="0" eaLnBrk="1" latinLnBrk="0" hangingPunct="1">
        <a:defRPr sz="1579" kern="1200">
          <a:solidFill>
            <a:schemeClr val="tx1"/>
          </a:solidFill>
          <a:latin typeface="+mn-lt"/>
          <a:ea typeface="+mn-ea"/>
          <a:cs typeface="+mn-cs"/>
        </a:defRPr>
      </a:lvl1pPr>
      <a:lvl2pPr marL="400964" algn="l" defTabSz="801929" rtl="0" eaLnBrk="1" latinLnBrk="0" hangingPunct="1">
        <a:defRPr sz="1579" kern="1200">
          <a:solidFill>
            <a:schemeClr val="tx1"/>
          </a:solidFill>
          <a:latin typeface="+mn-lt"/>
          <a:ea typeface="+mn-ea"/>
          <a:cs typeface="+mn-cs"/>
        </a:defRPr>
      </a:lvl2pPr>
      <a:lvl3pPr marL="801929" algn="l" defTabSz="801929" rtl="0" eaLnBrk="1" latinLnBrk="0" hangingPunct="1">
        <a:defRPr sz="1579" kern="1200">
          <a:solidFill>
            <a:schemeClr val="tx1"/>
          </a:solidFill>
          <a:latin typeface="+mn-lt"/>
          <a:ea typeface="+mn-ea"/>
          <a:cs typeface="+mn-cs"/>
        </a:defRPr>
      </a:lvl3pPr>
      <a:lvl4pPr marL="1202893" algn="l" defTabSz="801929" rtl="0" eaLnBrk="1" latinLnBrk="0" hangingPunct="1">
        <a:defRPr sz="1579" kern="1200">
          <a:solidFill>
            <a:schemeClr val="tx1"/>
          </a:solidFill>
          <a:latin typeface="+mn-lt"/>
          <a:ea typeface="+mn-ea"/>
          <a:cs typeface="+mn-cs"/>
        </a:defRPr>
      </a:lvl4pPr>
      <a:lvl5pPr marL="1603858" algn="l" defTabSz="801929" rtl="0" eaLnBrk="1" latinLnBrk="0" hangingPunct="1">
        <a:defRPr sz="1579" kern="1200">
          <a:solidFill>
            <a:schemeClr val="tx1"/>
          </a:solidFill>
          <a:latin typeface="+mn-lt"/>
          <a:ea typeface="+mn-ea"/>
          <a:cs typeface="+mn-cs"/>
        </a:defRPr>
      </a:lvl5pPr>
      <a:lvl6pPr marL="2004822" algn="l" defTabSz="801929" rtl="0" eaLnBrk="1" latinLnBrk="0" hangingPunct="1">
        <a:defRPr sz="1579" kern="1200">
          <a:solidFill>
            <a:schemeClr val="tx1"/>
          </a:solidFill>
          <a:latin typeface="+mn-lt"/>
          <a:ea typeface="+mn-ea"/>
          <a:cs typeface="+mn-cs"/>
        </a:defRPr>
      </a:lvl6pPr>
      <a:lvl7pPr marL="2405786" algn="l" defTabSz="801929" rtl="0" eaLnBrk="1" latinLnBrk="0" hangingPunct="1">
        <a:defRPr sz="1579" kern="1200">
          <a:solidFill>
            <a:schemeClr val="tx1"/>
          </a:solidFill>
          <a:latin typeface="+mn-lt"/>
          <a:ea typeface="+mn-ea"/>
          <a:cs typeface="+mn-cs"/>
        </a:defRPr>
      </a:lvl7pPr>
      <a:lvl8pPr marL="2806751" algn="l" defTabSz="801929" rtl="0" eaLnBrk="1" latinLnBrk="0" hangingPunct="1">
        <a:defRPr sz="1579" kern="1200">
          <a:solidFill>
            <a:schemeClr val="tx1"/>
          </a:solidFill>
          <a:latin typeface="+mn-lt"/>
          <a:ea typeface="+mn-ea"/>
          <a:cs typeface="+mn-cs"/>
        </a:defRPr>
      </a:lvl8pPr>
      <a:lvl9pPr marL="3207715" algn="l" defTabSz="801929" rtl="0" eaLnBrk="1" latinLnBrk="0" hangingPunct="1">
        <a:defRPr sz="15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chart" Target="../charts/chart2.xml"/><Relationship Id="rId7" Type="http://schemas.openxmlformats.org/officeDocument/2006/relationships/image" Target="../media/image30.png"/><Relationship Id="rId2" Type="http://schemas.openxmlformats.org/officeDocument/2006/relationships/chart" Target="../charts/chart1.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4.png"/><Relationship Id="rId7" Type="http://schemas.openxmlformats.org/officeDocument/2006/relationships/image" Target="../media/image22.png"/><Relationship Id="rId2" Type="http://schemas.openxmlformats.org/officeDocument/2006/relationships/image" Target="../media/image33.png"/><Relationship Id="rId1" Type="http://schemas.openxmlformats.org/officeDocument/2006/relationships/slideLayout" Target="../slideLayouts/slideLayout8.xml"/><Relationship Id="rId6" Type="http://schemas.openxmlformats.org/officeDocument/2006/relationships/image" Target="../media/image21.png"/><Relationship Id="rId11" Type="http://schemas.openxmlformats.org/officeDocument/2006/relationships/image" Target="../media/image35.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3.png"/><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1.xml"/><Relationship Id="rId7"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15.png"/><Relationship Id="rId4" Type="http://schemas.openxmlformats.org/officeDocument/2006/relationships/diagramQuickStyle" Target="../diagrams/quickStyle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A4A4BB9D-86E2-4F08-8DCC-A9671706F0B0}"/>
              </a:ext>
            </a:extLst>
          </p:cNvPr>
          <p:cNvSpPr>
            <a:spLocks noGrp="1"/>
          </p:cNvSpPr>
          <p:nvPr>
            <p:ph type="subTitle" idx="1"/>
          </p:nvPr>
        </p:nvSpPr>
        <p:spPr>
          <a:xfrm>
            <a:off x="2024185" y="4567067"/>
            <a:ext cx="6896078" cy="440083"/>
          </a:xfrm>
        </p:spPr>
        <p:txBody>
          <a:bodyPr>
            <a:normAutofit/>
          </a:bodyPr>
          <a:lstStyle/>
          <a:p>
            <a:pPr algn="l"/>
            <a:r>
              <a:rPr lang="fr-FR" dirty="0" smtClean="0"/>
              <a:t>Avril 2021</a:t>
            </a:r>
            <a:endParaRPr lang="fr-FR" dirty="0"/>
          </a:p>
        </p:txBody>
      </p:sp>
      <p:sp>
        <p:nvSpPr>
          <p:cNvPr id="4" name="Espace réservé du numéro de diapositive 3">
            <a:extLst>
              <a:ext uri="{FF2B5EF4-FFF2-40B4-BE49-F238E27FC236}">
                <a16:creationId xmlns:a16="http://schemas.microsoft.com/office/drawing/2014/main" id="{BF1B84B9-BB2A-4935-9115-7CD86715CE3C}"/>
              </a:ext>
            </a:extLst>
          </p:cNvPr>
          <p:cNvSpPr>
            <a:spLocks noGrp="1"/>
          </p:cNvSpPr>
          <p:nvPr>
            <p:ph type="sldNum" sz="quarter" idx="12"/>
          </p:nvPr>
        </p:nvSpPr>
        <p:spPr/>
        <p:txBody>
          <a:bodyPr/>
          <a:lstStyle/>
          <a:p>
            <a:fld id="{85E47382-19AD-4E2D-ADCB-D310EA8A9DBA}" type="slidenum">
              <a:rPr lang="fr-FR" smtClean="0"/>
              <a:t>1</a:t>
            </a:fld>
            <a:endParaRPr lang="fr-FR" dirty="0"/>
          </a:p>
        </p:txBody>
      </p:sp>
      <p:sp>
        <p:nvSpPr>
          <p:cNvPr id="6" name="Rectangle 5">
            <a:extLst>
              <a:ext uri="{FF2B5EF4-FFF2-40B4-BE49-F238E27FC236}">
                <a16:creationId xmlns:a16="http://schemas.microsoft.com/office/drawing/2014/main" id="{5D528693-9E69-43AD-A54D-49B5224CDF03}"/>
              </a:ext>
            </a:extLst>
          </p:cNvPr>
          <p:cNvSpPr/>
          <p:nvPr/>
        </p:nvSpPr>
        <p:spPr>
          <a:xfrm>
            <a:off x="2024185" y="3823869"/>
            <a:ext cx="6405604" cy="584775"/>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smtClean="0">
                <a:ln>
                  <a:noFill/>
                </a:ln>
                <a:solidFill>
                  <a:srgbClr val="00892F"/>
                </a:solidFill>
                <a:effectLst/>
                <a:uLnTx/>
                <a:uFillTx/>
                <a:latin typeface="Arial Nova Cond"/>
                <a:ea typeface="+mn-ea"/>
                <a:cs typeface="+mn-cs"/>
              </a:rPr>
              <a:t>Stratégie </a:t>
            </a:r>
            <a:r>
              <a:rPr kumimoji="0" lang="fr-FR" sz="3200" b="0" i="0" u="none" strike="noStrike" kern="1200" cap="none" spc="0" normalizeH="0" baseline="0" noProof="0" dirty="0">
                <a:ln>
                  <a:noFill/>
                </a:ln>
                <a:solidFill>
                  <a:srgbClr val="00892F"/>
                </a:solidFill>
                <a:effectLst/>
                <a:uLnTx/>
                <a:uFillTx/>
                <a:latin typeface="Arial Nova Cond"/>
                <a:ea typeface="+mn-ea"/>
                <a:cs typeface="+mn-cs"/>
              </a:rPr>
              <a:t>territoriale</a:t>
            </a:r>
          </a:p>
        </p:txBody>
      </p:sp>
      <p:sp>
        <p:nvSpPr>
          <p:cNvPr id="7" name="ZoneTexte 6">
            <a:extLst>
              <a:ext uri="{FF2B5EF4-FFF2-40B4-BE49-F238E27FC236}">
                <a16:creationId xmlns:a16="http://schemas.microsoft.com/office/drawing/2014/main" id="{21D188F7-B36F-48AB-8116-752DE00C30EC}"/>
              </a:ext>
            </a:extLst>
          </p:cNvPr>
          <p:cNvSpPr txBox="1"/>
          <p:nvPr/>
        </p:nvSpPr>
        <p:spPr>
          <a:xfrm>
            <a:off x="1949979" y="3251220"/>
            <a:ext cx="7229429" cy="643734"/>
          </a:xfrm>
          <a:prstGeom prst="rect">
            <a:avLst/>
          </a:prstGeom>
        </p:spPr>
        <p:txBody>
          <a:bodyPr vert="horz" lIns="91440" tIns="45720" rIns="91440" bIns="45720" rtlCol="0" anchor="b">
            <a:normAutofit fontScale="85000" lnSpcReduction="10000"/>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fr-FR" sz="4000" b="1" i="0" u="none" strike="noStrike" kern="1200" cap="none" spc="0" normalizeH="0" baseline="0" noProof="0" dirty="0">
                <a:ln>
                  <a:noFill/>
                </a:ln>
                <a:solidFill>
                  <a:srgbClr val="2282BC"/>
                </a:solidFill>
                <a:effectLst/>
                <a:uLnTx/>
                <a:uFillTx/>
                <a:latin typeface="Arial Nova Cond"/>
                <a:ea typeface="+mn-ea"/>
                <a:cs typeface="+mn-cs"/>
              </a:rPr>
              <a:t>Plan Climat Air Énergie Territorial</a:t>
            </a:r>
          </a:p>
        </p:txBody>
      </p:sp>
      <p:pic>
        <p:nvPicPr>
          <p:cNvPr id="14" name="Picture 8">
            <a:extLst>
              <a:ext uri="{FF2B5EF4-FFF2-40B4-BE49-F238E27FC236}">
                <a16:creationId xmlns:a16="http://schemas.microsoft.com/office/drawing/2014/main" id="{8D1563E5-262C-4318-B0BC-D86258D90E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7818013" y="-62100"/>
            <a:ext cx="3225125" cy="2418845"/>
          </a:xfrm>
          <a:prstGeom prst="parallelogram">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les portes briardes">
            <a:extLst>
              <a:ext uri="{FF2B5EF4-FFF2-40B4-BE49-F238E27FC236}">
                <a16:creationId xmlns:a16="http://schemas.microsoft.com/office/drawing/2014/main" id="{B4D3D88F-2865-4DF8-AB7C-B172DD38A4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8700" y="5924946"/>
            <a:ext cx="4702562" cy="97891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a:extLst>
              <a:ext uri="{FF2B5EF4-FFF2-40B4-BE49-F238E27FC236}">
                <a16:creationId xmlns:a16="http://schemas.microsoft.com/office/drawing/2014/main" id="{A2072CC7-7DFB-40A2-90E0-A67461A94587}"/>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9661" r="21598" b="3180"/>
          <a:stretch/>
        </p:blipFill>
        <p:spPr bwMode="auto">
          <a:xfrm>
            <a:off x="-701544" y="0"/>
            <a:ext cx="3779000" cy="2344615"/>
          </a:xfrm>
          <a:prstGeom prst="parallelogram">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AA65B847-F216-4206-BEA8-A54F8C0039C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539"/>
          <a:stretch/>
        </p:blipFill>
        <p:spPr bwMode="auto">
          <a:xfrm>
            <a:off x="2549757" y="3004"/>
            <a:ext cx="3225126" cy="2341611"/>
          </a:xfrm>
          <a:prstGeom prst="parallelogram">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D04F9028-29A5-4D5E-8F28-DC48441C97C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7914"/>
          <a:stretch/>
        </p:blipFill>
        <p:spPr bwMode="auto">
          <a:xfrm>
            <a:off x="-582202" y="5312726"/>
            <a:ext cx="3421658" cy="2246949"/>
          </a:xfrm>
          <a:prstGeom prst="parallelogram">
            <a:avLst/>
          </a:prstGeom>
          <a:noFill/>
          <a:extLst>
            <a:ext uri="{909E8E84-426E-40DD-AFC4-6F175D3DCCD1}">
              <a14:hiddenFill xmlns:a14="http://schemas.microsoft.com/office/drawing/2010/main">
                <a:solidFill>
                  <a:srgbClr val="FFFFFF"/>
                </a:solidFill>
              </a14:hiddenFill>
            </a:ext>
          </a:extLst>
        </p:spPr>
      </p:pic>
      <p:pic>
        <p:nvPicPr>
          <p:cNvPr id="17" name="Picture 2">
            <a:extLst>
              <a:ext uri="{FF2B5EF4-FFF2-40B4-BE49-F238E27FC236}">
                <a16:creationId xmlns:a16="http://schemas.microsoft.com/office/drawing/2014/main" id="{0E46FA21-15A3-4E16-A058-7D6656D51B4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0590"/>
          <a:stretch/>
        </p:blipFill>
        <p:spPr bwMode="auto">
          <a:xfrm>
            <a:off x="5216759" y="11537"/>
            <a:ext cx="3128087" cy="2333836"/>
          </a:xfrm>
          <a:prstGeom prst="parallelogram">
            <a:avLst/>
          </a:prstGeom>
          <a:noFill/>
          <a:extLst>
            <a:ext uri="{909E8E84-426E-40DD-AFC4-6F175D3DCCD1}">
              <a14:hiddenFill xmlns:a14="http://schemas.microsoft.com/office/drawing/2010/main">
                <a:solidFill>
                  <a:srgbClr val="FFFFFF"/>
                </a:solidFill>
              </a14:hiddenFill>
            </a:ext>
          </a:extLst>
        </p:spPr>
      </p:pic>
      <p:pic>
        <p:nvPicPr>
          <p:cNvPr id="5" name="Picture 2" descr="Cabinet de conseil pour votre transition écologique | BL évolution">
            <a:extLst>
              <a:ext uri="{FF2B5EF4-FFF2-40B4-BE49-F238E27FC236}">
                <a16:creationId xmlns:a16="http://schemas.microsoft.com/office/drawing/2014/main" id="{EBAA4D7F-4E80-4A07-9C8E-57709677C63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87191" y="5146127"/>
            <a:ext cx="748782" cy="643582"/>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descr="LOGOETIK">
            <a:extLst>
              <a:ext uri="{FF2B5EF4-FFF2-40B4-BE49-F238E27FC236}">
                <a16:creationId xmlns:a16="http://schemas.microsoft.com/office/drawing/2014/main" id="{493ACFC2-9F76-43DB-A1A0-C931FD037885}"/>
              </a:ext>
            </a:extLst>
          </p:cNvPr>
          <p:cNvPicPr>
            <a:picLocks noChangeAspect="1"/>
          </p:cNvPicPr>
          <p:nvPr/>
        </p:nvPicPr>
        <p:blipFill>
          <a:blip r:embed="rId9" cstate="print">
            <a:extLst>
              <a:ext uri="{28A0092B-C50C-407E-A947-70E740481C1C}">
                <a14:useLocalDpi xmlns:a14="http://schemas.microsoft.com/office/drawing/2010/main"/>
              </a:ext>
            </a:extLst>
          </a:blip>
          <a:srcRect/>
          <a:stretch>
            <a:fillRect/>
          </a:stretch>
        </p:blipFill>
        <p:spPr bwMode="auto">
          <a:xfrm>
            <a:off x="8997467" y="5924946"/>
            <a:ext cx="1285498" cy="568063"/>
          </a:xfrm>
          <a:prstGeom prst="rect">
            <a:avLst/>
          </a:prstGeom>
          <a:solidFill>
            <a:srgbClr val="000000">
              <a:alpha val="69804"/>
            </a:srgbClr>
          </a:solidFill>
          <a:ln>
            <a:noFill/>
          </a:ln>
        </p:spPr>
      </p:pic>
      <p:pic>
        <p:nvPicPr>
          <p:cNvPr id="8" name="Picture 2" descr="SDESM">
            <a:extLst>
              <a:ext uri="{FF2B5EF4-FFF2-40B4-BE49-F238E27FC236}">
                <a16:creationId xmlns:a16="http://schemas.microsoft.com/office/drawing/2014/main" id="{E4CCCD6D-2F32-4310-9109-C4329BAD1A2B}"/>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9148504" y="6446090"/>
            <a:ext cx="1134461" cy="859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789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 name="Graphique 56">
            <a:extLst>
              <a:ext uri="{FF2B5EF4-FFF2-40B4-BE49-F238E27FC236}">
                <a16:creationId xmlns:a16="http://schemas.microsoft.com/office/drawing/2014/main" id="{F9E71B63-5CE8-4CCA-87EA-1BDD93506741}"/>
              </a:ext>
            </a:extLst>
          </p:cNvPr>
          <p:cNvGraphicFramePr>
            <a:graphicFrameLocks/>
          </p:cNvGraphicFramePr>
          <p:nvPr/>
        </p:nvGraphicFramePr>
        <p:xfrm>
          <a:off x="5660840" y="1457068"/>
          <a:ext cx="4677769" cy="4336553"/>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Groupe 6">
            <a:extLst>
              <a:ext uri="{FF2B5EF4-FFF2-40B4-BE49-F238E27FC236}">
                <a16:creationId xmlns:a16="http://schemas.microsoft.com/office/drawing/2014/main" id="{0D4D0B84-8734-4B83-B069-D0B1A6B4FDCE}"/>
              </a:ext>
            </a:extLst>
          </p:cNvPr>
          <p:cNvGrpSpPr/>
          <p:nvPr/>
        </p:nvGrpSpPr>
        <p:grpSpPr>
          <a:xfrm>
            <a:off x="219428" y="1462151"/>
            <a:ext cx="5228073" cy="4233935"/>
            <a:chOff x="219428" y="1462151"/>
            <a:chExt cx="5228073" cy="4708532"/>
          </a:xfrm>
        </p:grpSpPr>
        <p:graphicFrame>
          <p:nvGraphicFramePr>
            <p:cNvPr id="47" name="Graphique 46">
              <a:extLst>
                <a:ext uri="{FF2B5EF4-FFF2-40B4-BE49-F238E27FC236}">
                  <a16:creationId xmlns:a16="http://schemas.microsoft.com/office/drawing/2014/main" id="{495EC96A-0F90-4C42-B8D5-BFC721E930D2}"/>
                </a:ext>
              </a:extLst>
            </p:cNvPr>
            <p:cNvGraphicFramePr>
              <a:graphicFrameLocks/>
            </p:cNvGraphicFramePr>
            <p:nvPr/>
          </p:nvGraphicFramePr>
          <p:xfrm>
            <a:off x="219428" y="1462151"/>
            <a:ext cx="5228073" cy="4708532"/>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8A2A5DD5-4FC0-4DD7-BB96-80556BAA82F9}"/>
                </a:ext>
              </a:extLst>
            </p:cNvPr>
            <p:cNvSpPr/>
            <p:nvPr/>
          </p:nvSpPr>
          <p:spPr>
            <a:xfrm>
              <a:off x="3509109" y="3291257"/>
              <a:ext cx="446255" cy="2170589"/>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3" name="Espace réservé du numéro de diapositive 2">
            <a:extLst>
              <a:ext uri="{FF2B5EF4-FFF2-40B4-BE49-F238E27FC236}">
                <a16:creationId xmlns:a16="http://schemas.microsoft.com/office/drawing/2014/main" id="{7D89A089-2B7D-4982-8B62-7EF1A36E1A35}"/>
              </a:ext>
            </a:extLst>
          </p:cNvPr>
          <p:cNvSpPr>
            <a:spLocks noGrp="1"/>
          </p:cNvSpPr>
          <p:nvPr>
            <p:ph type="sldNum" sz="quarter" idx="12"/>
          </p:nvPr>
        </p:nvSpPr>
        <p:spPr/>
        <p:txBody>
          <a:bodyPr/>
          <a:lstStyle/>
          <a:p>
            <a:fld id="{5CB245BE-D4DF-461A-A9C9-CD01768DDAD3}" type="slidenum">
              <a:rPr lang="fr-FR" smtClean="0"/>
              <a:pPr/>
              <a:t>10</a:t>
            </a:fld>
            <a:endParaRPr lang="fr-FR" dirty="0"/>
          </a:p>
        </p:txBody>
      </p:sp>
      <p:sp>
        <p:nvSpPr>
          <p:cNvPr id="4" name="Espace réservé du texte 3">
            <a:extLst>
              <a:ext uri="{FF2B5EF4-FFF2-40B4-BE49-F238E27FC236}">
                <a16:creationId xmlns:a16="http://schemas.microsoft.com/office/drawing/2014/main" id="{04F31287-DAB8-4D38-A22B-029100709E12}"/>
              </a:ext>
            </a:extLst>
          </p:cNvPr>
          <p:cNvSpPr>
            <a:spLocks noGrp="1"/>
          </p:cNvSpPr>
          <p:nvPr>
            <p:ph type="body" sz="quarter" idx="14"/>
          </p:nvPr>
        </p:nvSpPr>
        <p:spPr/>
        <p:txBody>
          <a:bodyPr/>
          <a:lstStyle/>
          <a:p>
            <a:r>
              <a:rPr lang="fr-FR" dirty="0"/>
              <a:t>Les objectifs réglementaires sont représentées par les barres rouges sur les graphiques, les cibles indiquent que les objectifs sont atteints dans le scénario envisagé</a:t>
            </a:r>
          </a:p>
        </p:txBody>
      </p:sp>
      <p:sp>
        <p:nvSpPr>
          <p:cNvPr id="6" name="Espace réservé du texte 5">
            <a:extLst>
              <a:ext uri="{FF2B5EF4-FFF2-40B4-BE49-F238E27FC236}">
                <a16:creationId xmlns:a16="http://schemas.microsoft.com/office/drawing/2014/main" id="{055E6AC1-2ECF-427D-9D20-01184EF3D217}"/>
              </a:ext>
            </a:extLst>
          </p:cNvPr>
          <p:cNvSpPr>
            <a:spLocks noGrp="1"/>
          </p:cNvSpPr>
          <p:nvPr>
            <p:ph type="body" sz="quarter" idx="18"/>
          </p:nvPr>
        </p:nvSpPr>
        <p:spPr/>
        <p:txBody>
          <a:bodyPr/>
          <a:lstStyle/>
          <a:p>
            <a:r>
              <a:rPr lang="fr-FR" dirty="0"/>
              <a:t>Atterrissage à 2030</a:t>
            </a:r>
          </a:p>
        </p:txBody>
      </p:sp>
      <p:sp>
        <p:nvSpPr>
          <p:cNvPr id="8" name="Titre 7">
            <a:extLst>
              <a:ext uri="{FF2B5EF4-FFF2-40B4-BE49-F238E27FC236}">
                <a16:creationId xmlns:a16="http://schemas.microsoft.com/office/drawing/2014/main" id="{9CFA8197-1D8B-4BEC-B7CD-76FAABA531C4}"/>
              </a:ext>
            </a:extLst>
          </p:cNvPr>
          <p:cNvSpPr>
            <a:spLocks noGrp="1"/>
          </p:cNvSpPr>
          <p:nvPr>
            <p:ph type="title"/>
          </p:nvPr>
        </p:nvSpPr>
        <p:spPr/>
        <p:txBody>
          <a:bodyPr>
            <a:noAutofit/>
          </a:bodyPr>
          <a:lstStyle/>
          <a:p>
            <a:r>
              <a:rPr lang="fr-FR" sz="3200" dirty="0"/>
              <a:t>Trajectoire Portes Briardes entre Villes et Forêts</a:t>
            </a:r>
          </a:p>
        </p:txBody>
      </p:sp>
      <p:pic>
        <p:nvPicPr>
          <p:cNvPr id="10" name="Espace réservé pour une image  4">
            <a:extLst>
              <a:ext uri="{FF2B5EF4-FFF2-40B4-BE49-F238E27FC236}">
                <a16:creationId xmlns:a16="http://schemas.microsoft.com/office/drawing/2014/main" id="{D44A2C45-29AF-4E23-93D8-6C5767F4A7E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353204" y="1388992"/>
            <a:ext cx="540000" cy="540000"/>
          </a:xfrm>
          <a:prstGeom prst="rect">
            <a:avLst/>
          </a:prstGeom>
        </p:spPr>
      </p:pic>
      <p:pic>
        <p:nvPicPr>
          <p:cNvPr id="11" name="Espace réservé pour une image  2">
            <a:extLst>
              <a:ext uri="{FF2B5EF4-FFF2-40B4-BE49-F238E27FC236}">
                <a16:creationId xmlns:a16="http://schemas.microsoft.com/office/drawing/2014/main" id="{50F6D356-82BC-4CED-BE11-B8A87C6FB4D9}"/>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a:fillRect/>
          </a:stretch>
        </p:blipFill>
        <p:spPr>
          <a:xfrm>
            <a:off x="5447501" y="1369762"/>
            <a:ext cx="540000" cy="540000"/>
          </a:xfrm>
          <a:prstGeom prst="rect">
            <a:avLst/>
          </a:prstGeom>
        </p:spPr>
      </p:pic>
      <p:sp>
        <p:nvSpPr>
          <p:cNvPr id="42" name="Espace réservé du texte 8">
            <a:extLst>
              <a:ext uri="{FF2B5EF4-FFF2-40B4-BE49-F238E27FC236}">
                <a16:creationId xmlns:a16="http://schemas.microsoft.com/office/drawing/2014/main" id="{34A83879-F2CC-4BEF-879F-F8D1E05B0A61}"/>
              </a:ext>
            </a:extLst>
          </p:cNvPr>
          <p:cNvSpPr txBox="1">
            <a:spLocks/>
          </p:cNvSpPr>
          <p:nvPr/>
        </p:nvSpPr>
        <p:spPr>
          <a:xfrm>
            <a:off x="274320" y="6969099"/>
            <a:ext cx="10204133" cy="169039"/>
          </a:xfrm>
          <a:prstGeom prst="rect">
            <a:avLst/>
          </a:prstGeom>
        </p:spPr>
        <p:txBody>
          <a:bodyPr vert="horz" lIns="91440" tIns="45720" rIns="91440" bIns="45720" rtlCol="0" anchor="b">
            <a:noAutofit/>
          </a:bodyPr>
          <a:lstStyle>
            <a:lvl1pPr marL="0" indent="0" algn="just" defTabSz="801929" rtl="0" eaLnBrk="1" latinLnBrk="0" hangingPunct="1">
              <a:lnSpc>
                <a:spcPct val="90000"/>
              </a:lnSpc>
              <a:spcBef>
                <a:spcPts val="0"/>
              </a:spcBef>
              <a:buFont typeface="Arial" panose="020B0604020202020204" pitchFamily="34" charset="0"/>
              <a:buNone/>
              <a:defRPr sz="900" kern="1200">
                <a:solidFill>
                  <a:srgbClr val="666666"/>
                </a:solidFill>
                <a:latin typeface="Calibri Light" panose="020F0302020204030204" pitchFamily="34" charset="0"/>
                <a:ea typeface="+mn-ea"/>
                <a:cs typeface="Calibri Light" panose="020F0302020204030204" pitchFamily="34" charset="0"/>
              </a:defRPr>
            </a:lvl1pPr>
            <a:lvl2pPr marL="601447" indent="-200482" algn="l" defTabSz="801929" rtl="0" eaLnBrk="1" latinLnBrk="0" hangingPunct="1">
              <a:lnSpc>
                <a:spcPct val="90000"/>
              </a:lnSpc>
              <a:spcBef>
                <a:spcPts val="439"/>
              </a:spcBef>
              <a:buFont typeface="Arial" panose="020B0604020202020204" pitchFamily="34" charset="0"/>
              <a:buChar char="•"/>
              <a:defRPr sz="1400" kern="1200">
                <a:solidFill>
                  <a:schemeClr val="tx1"/>
                </a:solidFill>
                <a:latin typeface="+mn-lt"/>
                <a:ea typeface="+mn-ea"/>
                <a:cs typeface="+mn-cs"/>
              </a:defRPr>
            </a:lvl2pPr>
            <a:lvl3pPr marL="1002411" indent="-200482" algn="l" defTabSz="801929" rtl="0" eaLnBrk="1" latinLnBrk="0" hangingPunct="1">
              <a:lnSpc>
                <a:spcPct val="90000"/>
              </a:lnSpc>
              <a:spcBef>
                <a:spcPts val="439"/>
              </a:spcBef>
              <a:buFont typeface="Arial" panose="020B0604020202020204" pitchFamily="34" charset="0"/>
              <a:buChar char="•"/>
              <a:defRPr sz="1400" kern="1200">
                <a:solidFill>
                  <a:schemeClr val="tx1"/>
                </a:solidFill>
                <a:latin typeface="+mn-lt"/>
                <a:ea typeface="+mn-ea"/>
                <a:cs typeface="+mn-cs"/>
              </a:defRPr>
            </a:lvl3pPr>
            <a:lvl4pPr marL="1403375" indent="-200482" algn="l" defTabSz="801929" rtl="0" eaLnBrk="1" latinLnBrk="0" hangingPunct="1">
              <a:lnSpc>
                <a:spcPct val="90000"/>
              </a:lnSpc>
              <a:spcBef>
                <a:spcPts val="439"/>
              </a:spcBef>
              <a:buFont typeface="Arial" panose="020B0604020202020204" pitchFamily="34" charset="0"/>
              <a:buChar char="•"/>
              <a:defRPr sz="1400" kern="1200">
                <a:solidFill>
                  <a:schemeClr val="tx1"/>
                </a:solidFill>
                <a:latin typeface="+mn-lt"/>
                <a:ea typeface="+mn-ea"/>
                <a:cs typeface="+mn-cs"/>
              </a:defRPr>
            </a:lvl4pPr>
            <a:lvl5pPr marL="1804340" indent="-200482" algn="l" defTabSz="801929" rtl="0" eaLnBrk="1" latinLnBrk="0" hangingPunct="1">
              <a:lnSpc>
                <a:spcPct val="90000"/>
              </a:lnSpc>
              <a:spcBef>
                <a:spcPts val="439"/>
              </a:spcBef>
              <a:buFont typeface="Arial" panose="020B0604020202020204" pitchFamily="34" charset="0"/>
              <a:buChar char="•"/>
              <a:defRPr sz="140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endParaRPr lang="fr-FR" dirty="0"/>
          </a:p>
        </p:txBody>
      </p:sp>
      <p:sp>
        <p:nvSpPr>
          <p:cNvPr id="43" name="Rectangle 42">
            <a:extLst>
              <a:ext uri="{FF2B5EF4-FFF2-40B4-BE49-F238E27FC236}">
                <a16:creationId xmlns:a16="http://schemas.microsoft.com/office/drawing/2014/main" id="{593988F2-1B4E-47BD-BC9B-9A60B0C91FA2}"/>
              </a:ext>
            </a:extLst>
          </p:cNvPr>
          <p:cNvSpPr/>
          <p:nvPr/>
        </p:nvSpPr>
        <p:spPr>
          <a:xfrm>
            <a:off x="381052" y="5704167"/>
            <a:ext cx="5025441" cy="1156191"/>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a:tabLst>
                <a:tab pos="174625" algn="l"/>
              </a:tabLst>
            </a:pPr>
            <a:r>
              <a:rPr lang="fr-FR" sz="1100" i="1" dirty="0">
                <a:solidFill>
                  <a:schemeClr val="tx1"/>
                </a:solidFill>
                <a:latin typeface="Calibri Light" panose="020F0302020204030204" pitchFamily="34" charset="0"/>
                <a:cs typeface="Calibri Light" panose="020F0302020204030204" pitchFamily="34" charset="0"/>
              </a:rPr>
              <a:t>Le SRCAE fixe des objectifs pour 2020 et 2050, des objectifs sectoriels ont été extrapolés pour 2030, ces objectifs ne sont pas respectés. </a:t>
            </a:r>
          </a:p>
          <a:p>
            <a:pPr marL="174625">
              <a:tabLst>
                <a:tab pos="174625" algn="l"/>
              </a:tabLst>
            </a:pPr>
            <a:r>
              <a:rPr lang="fr-FR" sz="1100" i="1" dirty="0">
                <a:solidFill>
                  <a:schemeClr val="tx1"/>
                </a:solidFill>
                <a:latin typeface="Calibri Light" panose="020F0302020204030204" pitchFamily="34" charset="0"/>
                <a:cs typeface="Calibri Light" panose="020F0302020204030204" pitchFamily="34" charset="0"/>
              </a:rPr>
              <a:t>Le territoire des Portes Briardes, comme toute l’Île-de-France, a un léger retard sur le démarrage des réductions de consommation d’énergie. En revanche, l’objectif de réduction réajusté en 2018 de la stratégie énergie climat de l’Île-de-France est respecté. Cet objectif n’est pas décliné par secteur. </a:t>
            </a:r>
          </a:p>
        </p:txBody>
      </p:sp>
      <p:pic>
        <p:nvPicPr>
          <p:cNvPr id="44" name="Espace réservé du contenu 10" descr="Une image contenant objet&#10;&#10;Description générée automatiquement">
            <a:extLst>
              <a:ext uri="{FF2B5EF4-FFF2-40B4-BE49-F238E27FC236}">
                <a16:creationId xmlns:a16="http://schemas.microsoft.com/office/drawing/2014/main" id="{D0F3B9AA-2BE4-4B49-BC35-63FA61F78A1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rot="5195063">
            <a:off x="231744" y="5786792"/>
            <a:ext cx="329823" cy="329823"/>
          </a:xfrm>
          <a:prstGeom prst="rect">
            <a:avLst/>
          </a:prstGeom>
        </p:spPr>
      </p:pic>
      <p:sp>
        <p:nvSpPr>
          <p:cNvPr id="45" name="Rectangle 44">
            <a:extLst>
              <a:ext uri="{FF2B5EF4-FFF2-40B4-BE49-F238E27FC236}">
                <a16:creationId xmlns:a16="http://schemas.microsoft.com/office/drawing/2014/main" id="{E7CE3FBE-9F06-4ADD-958B-FBFCC2689608}"/>
              </a:ext>
            </a:extLst>
          </p:cNvPr>
          <p:cNvSpPr/>
          <p:nvPr/>
        </p:nvSpPr>
        <p:spPr>
          <a:xfrm>
            <a:off x="5813166" y="5967181"/>
            <a:ext cx="4456588" cy="828915"/>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algn="ctr">
              <a:tabLst>
                <a:tab pos="174625" algn="l"/>
              </a:tabLst>
            </a:pPr>
            <a:r>
              <a:rPr lang="fr-FR" sz="1100" i="1" dirty="0">
                <a:solidFill>
                  <a:schemeClr val="tx1"/>
                </a:solidFill>
                <a:latin typeface="Calibri Light" panose="020F0302020204030204" pitchFamily="34" charset="0"/>
                <a:cs typeface="Calibri Light" panose="020F0302020204030204" pitchFamily="34" charset="0"/>
              </a:rPr>
              <a:t>Le scénario réglementaire traduisant les objectifs sectoriels de la SNBC pour 2030 est respecté</a:t>
            </a:r>
          </a:p>
        </p:txBody>
      </p:sp>
      <p:pic>
        <p:nvPicPr>
          <p:cNvPr id="46" name="Espace réservé du contenu 10" descr="Une image contenant objet&#10;&#10;Description générée automatiquement">
            <a:extLst>
              <a:ext uri="{FF2B5EF4-FFF2-40B4-BE49-F238E27FC236}">
                <a16:creationId xmlns:a16="http://schemas.microsoft.com/office/drawing/2014/main" id="{D37C40DF-42BD-4636-B142-8DF46C0EDDD8}"/>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rot="5195063">
            <a:off x="5645183" y="6070437"/>
            <a:ext cx="329823" cy="329823"/>
          </a:xfrm>
          <a:prstGeom prst="rect">
            <a:avLst/>
          </a:prstGeom>
        </p:spPr>
      </p:pic>
      <p:grpSp>
        <p:nvGrpSpPr>
          <p:cNvPr id="48" name="Groupe 47">
            <a:extLst>
              <a:ext uri="{FF2B5EF4-FFF2-40B4-BE49-F238E27FC236}">
                <a16:creationId xmlns:a16="http://schemas.microsoft.com/office/drawing/2014/main" id="{EE55DCCE-04FF-47C2-A14E-E85A1ECE6256}"/>
              </a:ext>
            </a:extLst>
          </p:cNvPr>
          <p:cNvGrpSpPr/>
          <p:nvPr/>
        </p:nvGrpSpPr>
        <p:grpSpPr>
          <a:xfrm>
            <a:off x="1172309" y="2433517"/>
            <a:ext cx="3749426" cy="673375"/>
            <a:chOff x="0" y="-276088"/>
            <a:chExt cx="3942030" cy="1429037"/>
          </a:xfrm>
        </p:grpSpPr>
        <p:cxnSp>
          <p:nvCxnSpPr>
            <p:cNvPr id="49" name="Connecteur droit 48">
              <a:extLst>
                <a:ext uri="{FF2B5EF4-FFF2-40B4-BE49-F238E27FC236}">
                  <a16:creationId xmlns:a16="http://schemas.microsoft.com/office/drawing/2014/main" id="{8EAA97ED-0377-468F-A29C-319A3862977D}"/>
                </a:ext>
              </a:extLst>
            </p:cNvPr>
            <p:cNvCxnSpPr>
              <a:cxnSpLocks/>
            </p:cNvCxnSpPr>
            <p:nvPr/>
          </p:nvCxnSpPr>
          <p:spPr>
            <a:xfrm>
              <a:off x="0" y="1152949"/>
              <a:ext cx="3942030" cy="0"/>
            </a:xfrm>
            <a:prstGeom prst="line">
              <a:avLst/>
            </a:prstGeom>
            <a:ln w="38100">
              <a:solidFill>
                <a:srgbClr val="FF7058"/>
              </a:solidFill>
            </a:ln>
          </p:spPr>
          <p:style>
            <a:lnRef idx="1">
              <a:schemeClr val="accent1"/>
            </a:lnRef>
            <a:fillRef idx="0">
              <a:schemeClr val="accent1"/>
            </a:fillRef>
            <a:effectRef idx="0">
              <a:schemeClr val="accent1"/>
            </a:effectRef>
            <a:fontRef idx="minor">
              <a:schemeClr val="tx1"/>
            </a:fontRef>
          </p:style>
        </p:cxnSp>
        <p:sp>
          <p:nvSpPr>
            <p:cNvPr id="50" name="Espace réservé du texte 1">
              <a:extLst>
                <a:ext uri="{FF2B5EF4-FFF2-40B4-BE49-F238E27FC236}">
                  <a16:creationId xmlns:a16="http://schemas.microsoft.com/office/drawing/2014/main" id="{601EA9F9-64C5-4580-A076-F17D0BD5C662}"/>
                </a:ext>
              </a:extLst>
            </p:cNvPr>
            <p:cNvSpPr txBox="1">
              <a:spLocks/>
            </p:cNvSpPr>
            <p:nvPr/>
          </p:nvSpPr>
          <p:spPr>
            <a:xfrm>
              <a:off x="3165969" y="149882"/>
              <a:ext cx="576262" cy="368722"/>
            </a:xfrm>
            <a:prstGeom prst="rect">
              <a:avLst/>
            </a:prstGeom>
            <a:noFill/>
            <a:ln>
              <a:noFill/>
            </a:ln>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dirty="0">
                  <a:solidFill>
                    <a:sysClr val="windowText" lastClr="000000"/>
                  </a:solidFill>
                </a:rPr>
                <a:t>- 20%</a:t>
              </a:r>
            </a:p>
          </p:txBody>
        </p:sp>
        <p:sp>
          <p:nvSpPr>
            <p:cNvPr id="51" name="Flèche : bas 50">
              <a:extLst>
                <a:ext uri="{FF2B5EF4-FFF2-40B4-BE49-F238E27FC236}">
                  <a16:creationId xmlns:a16="http://schemas.microsoft.com/office/drawing/2014/main" id="{29889120-B3D6-4DD4-A717-E384C06458B3}"/>
                </a:ext>
              </a:extLst>
            </p:cNvPr>
            <p:cNvSpPr/>
            <p:nvPr/>
          </p:nvSpPr>
          <p:spPr>
            <a:xfrm>
              <a:off x="3665304" y="-276088"/>
              <a:ext cx="142701" cy="1348268"/>
            </a:xfrm>
            <a:prstGeom prst="downArrow">
              <a:avLst/>
            </a:prstGeom>
            <a:solidFill>
              <a:srgbClr val="FF705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fr-FR"/>
            </a:p>
          </p:txBody>
        </p:sp>
      </p:grpSp>
      <p:pic>
        <p:nvPicPr>
          <p:cNvPr id="52" name="Image 51">
            <a:extLst>
              <a:ext uri="{FF2B5EF4-FFF2-40B4-BE49-F238E27FC236}">
                <a16:creationId xmlns:a16="http://schemas.microsoft.com/office/drawing/2014/main" id="{6AE57183-F41E-49C8-9C55-73AB80225A06}"/>
              </a:ext>
            </a:extLst>
          </p:cNvPr>
          <p:cNvPicPr>
            <a:picLocks noChangeAspect="1"/>
          </p:cNvPicPr>
          <p:nvPr/>
        </p:nvPicPr>
        <p:blipFill>
          <a:blip r:embed="rId7"/>
          <a:stretch>
            <a:fillRect/>
          </a:stretch>
        </p:blipFill>
        <p:spPr>
          <a:xfrm>
            <a:off x="4838624" y="2870065"/>
            <a:ext cx="446255" cy="429726"/>
          </a:xfrm>
          <a:prstGeom prst="rect">
            <a:avLst/>
          </a:prstGeom>
        </p:spPr>
      </p:pic>
      <p:grpSp>
        <p:nvGrpSpPr>
          <p:cNvPr id="53" name="Groupe 52">
            <a:extLst>
              <a:ext uri="{FF2B5EF4-FFF2-40B4-BE49-F238E27FC236}">
                <a16:creationId xmlns:a16="http://schemas.microsoft.com/office/drawing/2014/main" id="{35E4F34A-CDF5-4B40-B625-D50FF2146350}"/>
              </a:ext>
            </a:extLst>
          </p:cNvPr>
          <p:cNvGrpSpPr/>
          <p:nvPr/>
        </p:nvGrpSpPr>
        <p:grpSpPr>
          <a:xfrm>
            <a:off x="6625582" y="2960057"/>
            <a:ext cx="3197031" cy="657873"/>
            <a:chOff x="0" y="-475380"/>
            <a:chExt cx="3942030" cy="1396138"/>
          </a:xfrm>
        </p:grpSpPr>
        <p:cxnSp>
          <p:nvCxnSpPr>
            <p:cNvPr id="54" name="Connecteur droit 53">
              <a:extLst>
                <a:ext uri="{FF2B5EF4-FFF2-40B4-BE49-F238E27FC236}">
                  <a16:creationId xmlns:a16="http://schemas.microsoft.com/office/drawing/2014/main" id="{844782C0-D2E8-4F51-9CF1-FB302EB6E5D6}"/>
                </a:ext>
              </a:extLst>
            </p:cNvPr>
            <p:cNvCxnSpPr>
              <a:cxnSpLocks/>
            </p:cNvCxnSpPr>
            <p:nvPr/>
          </p:nvCxnSpPr>
          <p:spPr>
            <a:xfrm>
              <a:off x="0" y="920758"/>
              <a:ext cx="3942030" cy="0"/>
            </a:xfrm>
            <a:prstGeom prst="line">
              <a:avLst/>
            </a:prstGeom>
            <a:ln w="38100">
              <a:solidFill>
                <a:srgbClr val="FF7058"/>
              </a:solidFill>
            </a:ln>
          </p:spPr>
          <p:style>
            <a:lnRef idx="1">
              <a:schemeClr val="accent1"/>
            </a:lnRef>
            <a:fillRef idx="0">
              <a:schemeClr val="accent1"/>
            </a:fillRef>
            <a:effectRef idx="0">
              <a:schemeClr val="accent1"/>
            </a:effectRef>
            <a:fontRef idx="minor">
              <a:schemeClr val="tx1"/>
            </a:fontRef>
          </p:style>
        </p:cxnSp>
        <p:sp>
          <p:nvSpPr>
            <p:cNvPr id="55" name="Espace réservé du texte 1">
              <a:extLst>
                <a:ext uri="{FF2B5EF4-FFF2-40B4-BE49-F238E27FC236}">
                  <a16:creationId xmlns:a16="http://schemas.microsoft.com/office/drawing/2014/main" id="{2E8A4DB1-C5E6-4B0C-8D0B-F0805AC43A92}"/>
                </a:ext>
              </a:extLst>
            </p:cNvPr>
            <p:cNvSpPr txBox="1">
              <a:spLocks/>
            </p:cNvSpPr>
            <p:nvPr/>
          </p:nvSpPr>
          <p:spPr>
            <a:xfrm>
              <a:off x="3110768" y="98809"/>
              <a:ext cx="576262" cy="368722"/>
            </a:xfrm>
            <a:prstGeom prst="rect">
              <a:avLst/>
            </a:prstGeom>
            <a:noFill/>
            <a:ln>
              <a:noFill/>
            </a:ln>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dirty="0">
                  <a:solidFill>
                    <a:sysClr val="windowText" lastClr="000000"/>
                  </a:solidFill>
                </a:rPr>
                <a:t>- 42%</a:t>
              </a:r>
            </a:p>
          </p:txBody>
        </p:sp>
        <p:sp>
          <p:nvSpPr>
            <p:cNvPr id="56" name="Flèche : bas 55">
              <a:extLst>
                <a:ext uri="{FF2B5EF4-FFF2-40B4-BE49-F238E27FC236}">
                  <a16:creationId xmlns:a16="http://schemas.microsoft.com/office/drawing/2014/main" id="{0AB04D94-40B2-485E-852A-8B4D34558B7C}"/>
                </a:ext>
              </a:extLst>
            </p:cNvPr>
            <p:cNvSpPr/>
            <p:nvPr/>
          </p:nvSpPr>
          <p:spPr>
            <a:xfrm>
              <a:off x="3615679" y="-475380"/>
              <a:ext cx="142701" cy="1348268"/>
            </a:xfrm>
            <a:prstGeom prst="downArrow">
              <a:avLst/>
            </a:prstGeom>
            <a:solidFill>
              <a:srgbClr val="FF705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fr-FR"/>
            </a:p>
          </p:txBody>
        </p:sp>
      </p:grpSp>
      <p:pic>
        <p:nvPicPr>
          <p:cNvPr id="58" name="Image 57">
            <a:extLst>
              <a:ext uri="{FF2B5EF4-FFF2-40B4-BE49-F238E27FC236}">
                <a16:creationId xmlns:a16="http://schemas.microsoft.com/office/drawing/2014/main" id="{D77EEDD5-C584-48A5-90A9-9C8EBE2ACDAD}"/>
              </a:ext>
            </a:extLst>
          </p:cNvPr>
          <p:cNvPicPr>
            <a:picLocks noChangeAspect="1"/>
          </p:cNvPicPr>
          <p:nvPr/>
        </p:nvPicPr>
        <p:blipFill>
          <a:blip r:embed="rId7"/>
          <a:stretch>
            <a:fillRect/>
          </a:stretch>
        </p:blipFill>
        <p:spPr>
          <a:xfrm>
            <a:off x="9688668" y="3364544"/>
            <a:ext cx="446255" cy="429726"/>
          </a:xfrm>
          <a:prstGeom prst="rect">
            <a:avLst/>
          </a:prstGeom>
        </p:spPr>
      </p:pic>
      <p:pic>
        <p:nvPicPr>
          <p:cNvPr id="59" name="Espace réservé pour une image  20" descr="Une image contenant graphiques vectoriels&#10;&#10;Description générée automatiquement">
            <a:extLst>
              <a:ext uri="{FF2B5EF4-FFF2-40B4-BE49-F238E27FC236}">
                <a16:creationId xmlns:a16="http://schemas.microsoft.com/office/drawing/2014/main" id="{C5AF02F2-34C1-4C25-B86E-C24BB57F4EFA}"/>
              </a:ext>
            </a:extLst>
          </p:cNvPr>
          <p:cNvPicPr>
            <a:picLocks noGrp="1" noChangeAspect="1"/>
          </p:cNvPicPr>
          <p:nvPr>
            <p:ph type="pic" sz="quarter" idx="13"/>
          </p:nvPr>
        </p:nvPicPr>
        <p:blipFill>
          <a:blip r:embed="rId8" cstate="hqprint">
            <a:extLst>
              <a:ext uri="{28A0092B-C50C-407E-A947-70E740481C1C}">
                <a14:useLocalDpi xmlns:a14="http://schemas.microsoft.com/office/drawing/2010/main" val="0"/>
              </a:ext>
            </a:extLst>
          </a:blip>
          <a:srcRect/>
          <a:stretch>
            <a:fillRect/>
          </a:stretch>
        </p:blipFill>
        <p:spPr>
          <a:xfrm>
            <a:off x="9815136" y="68642"/>
            <a:ext cx="602496" cy="602496"/>
          </a:xfrm>
        </p:spPr>
      </p:pic>
      <p:sp>
        <p:nvSpPr>
          <p:cNvPr id="28" name="ZoneTexte 27"/>
          <p:cNvSpPr txBox="1"/>
          <p:nvPr/>
        </p:nvSpPr>
        <p:spPr>
          <a:xfrm>
            <a:off x="3057337" y="7189964"/>
            <a:ext cx="2252510" cy="338554"/>
          </a:xfrm>
          <a:prstGeom prst="rect">
            <a:avLst/>
          </a:prstGeom>
          <a:solidFill>
            <a:srgbClr val="2282BC"/>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fr-FR" sz="1600" dirty="0" smtClean="0">
                <a:latin typeface="Calibri" panose="020F0502020204030204" pitchFamily="34" charset="0"/>
              </a:rPr>
              <a:t>Stratégie territoriale</a:t>
            </a:r>
            <a:endParaRPr lang="fr-FR" sz="1600" dirty="0">
              <a:latin typeface="Calibri" panose="020F0502020204030204" pitchFamily="34" charset="0"/>
            </a:endParaRPr>
          </a:p>
        </p:txBody>
      </p:sp>
    </p:spTree>
    <p:extLst>
      <p:ext uri="{BB962C8B-B14F-4D97-AF65-F5344CB8AC3E}">
        <p14:creationId xmlns:p14="http://schemas.microsoft.com/office/powerpoint/2010/main" val="3048069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AB82F193-9F84-4EBA-B543-78896965C0AA}"/>
              </a:ext>
            </a:extLst>
          </p:cNvPr>
          <p:cNvSpPr>
            <a:spLocks noGrp="1"/>
          </p:cNvSpPr>
          <p:nvPr>
            <p:ph type="sldNum" sz="quarter" idx="12"/>
          </p:nvPr>
        </p:nvSpPr>
        <p:spPr/>
        <p:txBody>
          <a:bodyPr/>
          <a:lstStyle/>
          <a:p>
            <a:fld id="{5CB245BE-D4DF-461A-A9C9-CD01768DDAD3}" type="slidenum">
              <a:rPr lang="fr-FR" smtClean="0"/>
              <a:pPr/>
              <a:t>11</a:t>
            </a:fld>
            <a:endParaRPr lang="fr-FR" dirty="0"/>
          </a:p>
        </p:txBody>
      </p:sp>
      <p:sp>
        <p:nvSpPr>
          <p:cNvPr id="4" name="Espace réservé du texte 3">
            <a:extLst>
              <a:ext uri="{FF2B5EF4-FFF2-40B4-BE49-F238E27FC236}">
                <a16:creationId xmlns:a16="http://schemas.microsoft.com/office/drawing/2014/main" id="{C4F0B56D-F0CB-48BE-B24C-300BEB1DC15B}"/>
              </a:ext>
            </a:extLst>
          </p:cNvPr>
          <p:cNvSpPr>
            <a:spLocks noGrp="1"/>
          </p:cNvSpPr>
          <p:nvPr>
            <p:ph type="body" sz="quarter" idx="14"/>
          </p:nvPr>
        </p:nvSpPr>
        <p:spPr>
          <a:xfrm>
            <a:off x="274320" y="6956365"/>
            <a:ext cx="10204133" cy="181033"/>
          </a:xfrm>
        </p:spPr>
        <p:txBody>
          <a:bodyPr/>
          <a:lstStyle/>
          <a:p>
            <a:endParaRPr lang="fr-FR" dirty="0"/>
          </a:p>
        </p:txBody>
      </p:sp>
      <p:sp>
        <p:nvSpPr>
          <p:cNvPr id="5" name="Espace réservé du contenu 4">
            <a:extLst>
              <a:ext uri="{FF2B5EF4-FFF2-40B4-BE49-F238E27FC236}">
                <a16:creationId xmlns:a16="http://schemas.microsoft.com/office/drawing/2014/main" id="{56AAC3D0-4E1B-47B4-82A7-5993EB89DB07}"/>
              </a:ext>
            </a:extLst>
          </p:cNvPr>
          <p:cNvSpPr>
            <a:spLocks noGrp="1"/>
          </p:cNvSpPr>
          <p:nvPr>
            <p:ph sz="half" idx="15"/>
          </p:nvPr>
        </p:nvSpPr>
        <p:spPr>
          <a:xfrm>
            <a:off x="274320" y="2633784"/>
            <a:ext cx="10204133" cy="3974351"/>
          </a:xfrm>
        </p:spPr>
        <p:txBody>
          <a:bodyPr/>
          <a:lstStyle/>
          <a:p>
            <a:endParaRPr lang="fr-FR" dirty="0"/>
          </a:p>
        </p:txBody>
      </p:sp>
      <p:sp>
        <p:nvSpPr>
          <p:cNvPr id="6" name="Espace réservé du texte 5">
            <a:extLst>
              <a:ext uri="{FF2B5EF4-FFF2-40B4-BE49-F238E27FC236}">
                <a16:creationId xmlns:a16="http://schemas.microsoft.com/office/drawing/2014/main" id="{EE525DDB-D291-4079-AD6B-38B6253CE0DE}"/>
              </a:ext>
            </a:extLst>
          </p:cNvPr>
          <p:cNvSpPr>
            <a:spLocks noGrp="1"/>
          </p:cNvSpPr>
          <p:nvPr>
            <p:ph type="body" sz="quarter" idx="18"/>
          </p:nvPr>
        </p:nvSpPr>
        <p:spPr/>
        <p:txBody>
          <a:bodyPr/>
          <a:lstStyle/>
          <a:p>
            <a:r>
              <a:rPr lang="fr-FR" sz="2200" dirty="0">
                <a:latin typeface="Arial Nova Cond" panose="020B0604020202020204" pitchFamily="34" charset="0"/>
                <a:cs typeface="+mn-cs"/>
              </a:rPr>
              <a:t>Consommation d’énergie- Objectifs pour 2050</a:t>
            </a:r>
          </a:p>
        </p:txBody>
      </p:sp>
      <p:sp>
        <p:nvSpPr>
          <p:cNvPr id="8" name="Titre 7">
            <a:extLst>
              <a:ext uri="{FF2B5EF4-FFF2-40B4-BE49-F238E27FC236}">
                <a16:creationId xmlns:a16="http://schemas.microsoft.com/office/drawing/2014/main" id="{ED824A72-28CD-43AF-9772-C50D915375D1}"/>
              </a:ext>
            </a:extLst>
          </p:cNvPr>
          <p:cNvSpPr>
            <a:spLocks noGrp="1"/>
          </p:cNvSpPr>
          <p:nvPr>
            <p:ph type="title"/>
          </p:nvPr>
        </p:nvSpPr>
        <p:spPr/>
        <p:txBody>
          <a:bodyPr>
            <a:normAutofit/>
          </a:bodyPr>
          <a:lstStyle/>
          <a:p>
            <a:r>
              <a:rPr lang="fr-FR" sz="3200" dirty="0"/>
              <a:t>Trajectoire Portes Briardes entre Villes et Forêts</a:t>
            </a:r>
          </a:p>
        </p:txBody>
      </p:sp>
      <p:pic>
        <p:nvPicPr>
          <p:cNvPr id="10" name="Espace réservé pour une image  19">
            <a:extLst>
              <a:ext uri="{FF2B5EF4-FFF2-40B4-BE49-F238E27FC236}">
                <a16:creationId xmlns:a16="http://schemas.microsoft.com/office/drawing/2014/main" id="{D1E7AD58-4246-4E25-B16A-DF88EDDFD4C2}"/>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a:stretch/>
        </p:blipFill>
        <p:spPr>
          <a:xfrm>
            <a:off x="9677400" y="15875"/>
            <a:ext cx="719138" cy="719138"/>
          </a:xfrm>
          <a:prstGeom prst="rect">
            <a:avLst/>
          </a:prstGeom>
        </p:spPr>
      </p:pic>
      <p:pic>
        <p:nvPicPr>
          <p:cNvPr id="11" name="Espace réservé pour une image  19">
            <a:extLst>
              <a:ext uri="{FF2B5EF4-FFF2-40B4-BE49-F238E27FC236}">
                <a16:creationId xmlns:a16="http://schemas.microsoft.com/office/drawing/2014/main" id="{06500580-FA9E-4A75-B92A-A30157C5219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676765" y="15358"/>
            <a:ext cx="720000" cy="720000"/>
          </a:xfrm>
          <a:prstGeom prst="rect">
            <a:avLst/>
          </a:prstGeom>
        </p:spPr>
      </p:pic>
      <p:sp>
        <p:nvSpPr>
          <p:cNvPr id="12" name="Espace réservé du contenu 1">
            <a:extLst>
              <a:ext uri="{FF2B5EF4-FFF2-40B4-BE49-F238E27FC236}">
                <a16:creationId xmlns:a16="http://schemas.microsoft.com/office/drawing/2014/main" id="{531E6476-DF38-4496-BA07-7ABCDF712EFE}"/>
              </a:ext>
            </a:extLst>
          </p:cNvPr>
          <p:cNvSpPr txBox="1">
            <a:spLocks/>
          </p:cNvSpPr>
          <p:nvPr/>
        </p:nvSpPr>
        <p:spPr>
          <a:xfrm>
            <a:off x="274320" y="1454070"/>
            <a:ext cx="10124481" cy="1096797"/>
          </a:xfrm>
          <a:prstGeom prst="rect">
            <a:avLst/>
          </a:prstGeom>
        </p:spPr>
        <p:txBody>
          <a:bodyPr vert="horz" lIns="91440" tIns="45720" rIns="91440" bIns="45720" rtlCol="0">
            <a:noAutofit/>
          </a:bodyPr>
          <a:lstStyle>
            <a:lvl1pPr marL="0" indent="0" algn="just" defTabSz="801929" rtl="0" eaLnBrk="1" latinLnBrk="0" hangingPunct="1">
              <a:lnSpc>
                <a:spcPct val="100000"/>
              </a:lnSpc>
              <a:spcBef>
                <a:spcPts val="877"/>
              </a:spcBef>
              <a:buFont typeface="Arial" panose="020B0604020202020204" pitchFamily="34" charset="0"/>
              <a:buNone/>
              <a:defRPr sz="1100" kern="1200">
                <a:solidFill>
                  <a:schemeClr val="tx1"/>
                </a:solidFill>
                <a:latin typeface="Calibri Light" panose="020F0302020204030204" pitchFamily="34" charset="0"/>
                <a:ea typeface="+mn-ea"/>
                <a:cs typeface="Calibri Light" panose="020F0302020204030204" pitchFamily="34" charset="0"/>
              </a:defRPr>
            </a:lvl1pPr>
            <a:lvl2pPr marL="601447" indent="-200482" algn="l" defTabSz="801929"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411" indent="-200482" algn="l" defTabSz="801929"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375"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340"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a:spcBef>
                <a:spcPts val="600"/>
              </a:spcBef>
            </a:pPr>
            <a:endParaRPr lang="fr-FR" dirty="0"/>
          </a:p>
        </p:txBody>
      </p:sp>
      <p:grpSp>
        <p:nvGrpSpPr>
          <p:cNvPr id="21" name="Groupe 20">
            <a:extLst>
              <a:ext uri="{FF2B5EF4-FFF2-40B4-BE49-F238E27FC236}">
                <a16:creationId xmlns:a16="http://schemas.microsoft.com/office/drawing/2014/main" id="{526F71DA-C7FA-4027-ABB8-AF81698E14F8}"/>
              </a:ext>
            </a:extLst>
          </p:cNvPr>
          <p:cNvGrpSpPr/>
          <p:nvPr/>
        </p:nvGrpSpPr>
        <p:grpSpPr>
          <a:xfrm>
            <a:off x="293012" y="1454070"/>
            <a:ext cx="10185441" cy="5502295"/>
            <a:chOff x="0" y="0"/>
            <a:chExt cx="6928042" cy="4655976"/>
          </a:xfrm>
        </p:grpSpPr>
        <p:graphicFrame>
          <p:nvGraphicFramePr>
            <p:cNvPr id="32" name="Graphique 31">
              <a:extLst>
                <a:ext uri="{FF2B5EF4-FFF2-40B4-BE49-F238E27FC236}">
                  <a16:creationId xmlns:a16="http://schemas.microsoft.com/office/drawing/2014/main" id="{378E75AD-AF4B-4328-8832-4B2E0904FF53}"/>
                </a:ext>
              </a:extLst>
            </p:cNvPr>
            <p:cNvGraphicFramePr/>
            <p:nvPr>
              <p:extLst>
                <p:ext uri="{D42A27DB-BD31-4B8C-83A1-F6EECF244321}">
                  <p14:modId xmlns:p14="http://schemas.microsoft.com/office/powerpoint/2010/main" val="96740480"/>
                </p:ext>
              </p:extLst>
            </p:nvPr>
          </p:nvGraphicFramePr>
          <p:xfrm>
            <a:off x="0" y="0"/>
            <a:ext cx="6928042" cy="4655976"/>
          </p:xfrm>
          <a:graphic>
            <a:graphicData uri="http://schemas.openxmlformats.org/drawingml/2006/chart">
              <c:chart xmlns:c="http://schemas.openxmlformats.org/drawingml/2006/chart" xmlns:r="http://schemas.openxmlformats.org/officeDocument/2006/relationships" r:id="rId4"/>
            </a:graphicData>
          </a:graphic>
        </p:graphicFrame>
        <p:sp>
          <p:nvSpPr>
            <p:cNvPr id="34" name="Rectangle 33">
              <a:extLst>
                <a:ext uri="{FF2B5EF4-FFF2-40B4-BE49-F238E27FC236}">
                  <a16:creationId xmlns:a16="http://schemas.microsoft.com/office/drawing/2014/main" id="{7DAB22F1-8B38-4241-91CB-B546597CC8FE}"/>
                </a:ext>
              </a:extLst>
            </p:cNvPr>
            <p:cNvSpPr/>
            <p:nvPr/>
          </p:nvSpPr>
          <p:spPr>
            <a:xfrm>
              <a:off x="2890013" y="1656908"/>
              <a:ext cx="521074" cy="2502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100" b="1" dirty="0"/>
                <a:t>-21%</a:t>
              </a:r>
            </a:p>
          </p:txBody>
        </p:sp>
        <p:sp>
          <p:nvSpPr>
            <p:cNvPr id="35" name="Rectangle 34">
              <a:extLst>
                <a:ext uri="{FF2B5EF4-FFF2-40B4-BE49-F238E27FC236}">
                  <a16:creationId xmlns:a16="http://schemas.microsoft.com/office/drawing/2014/main" id="{D55CF82D-355E-4CBA-BCE9-DC46241D4685}"/>
                </a:ext>
              </a:extLst>
            </p:cNvPr>
            <p:cNvSpPr/>
            <p:nvPr/>
          </p:nvSpPr>
          <p:spPr>
            <a:xfrm>
              <a:off x="6057802" y="2590025"/>
              <a:ext cx="521074" cy="2618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100" b="1" dirty="0"/>
                <a:t>-51%</a:t>
              </a:r>
            </a:p>
          </p:txBody>
        </p:sp>
        <p:sp>
          <p:nvSpPr>
            <p:cNvPr id="36" name="Rectangle 35">
              <a:extLst>
                <a:ext uri="{FF2B5EF4-FFF2-40B4-BE49-F238E27FC236}">
                  <a16:creationId xmlns:a16="http://schemas.microsoft.com/office/drawing/2014/main" id="{21A1A4DB-6FA1-48CD-8FB4-4103B8D970ED}"/>
                </a:ext>
              </a:extLst>
            </p:cNvPr>
            <p:cNvSpPr/>
            <p:nvPr/>
          </p:nvSpPr>
          <p:spPr>
            <a:xfrm>
              <a:off x="2880946" y="703592"/>
              <a:ext cx="521074" cy="2245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100" b="1" dirty="0"/>
                <a:t>+7%</a:t>
              </a:r>
            </a:p>
          </p:txBody>
        </p:sp>
        <p:sp>
          <p:nvSpPr>
            <p:cNvPr id="37" name="Rectangle 36">
              <a:extLst>
                <a:ext uri="{FF2B5EF4-FFF2-40B4-BE49-F238E27FC236}">
                  <a16:creationId xmlns:a16="http://schemas.microsoft.com/office/drawing/2014/main" id="{C3FAE346-AFEA-4C52-BECB-DE0ABA429E79}"/>
                </a:ext>
              </a:extLst>
            </p:cNvPr>
            <p:cNvSpPr/>
            <p:nvPr/>
          </p:nvSpPr>
          <p:spPr>
            <a:xfrm>
              <a:off x="6122204" y="551668"/>
              <a:ext cx="521074" cy="2158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100" b="1" dirty="0"/>
                <a:t>+17%</a:t>
              </a:r>
            </a:p>
          </p:txBody>
        </p:sp>
        <p:sp>
          <p:nvSpPr>
            <p:cNvPr id="38" name="Rectangle 37">
              <a:extLst>
                <a:ext uri="{FF2B5EF4-FFF2-40B4-BE49-F238E27FC236}">
                  <a16:creationId xmlns:a16="http://schemas.microsoft.com/office/drawing/2014/main" id="{DED8A6A6-3B0D-447A-ADA4-964FF7CB5DC1}"/>
                </a:ext>
              </a:extLst>
            </p:cNvPr>
            <p:cNvSpPr/>
            <p:nvPr/>
          </p:nvSpPr>
          <p:spPr>
            <a:xfrm>
              <a:off x="6060506" y="2901684"/>
              <a:ext cx="521074" cy="2618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100" b="1" dirty="0"/>
                <a:t>-53%</a:t>
              </a:r>
            </a:p>
          </p:txBody>
        </p:sp>
        <p:sp>
          <p:nvSpPr>
            <p:cNvPr id="39" name="Rectangle 38">
              <a:extLst>
                <a:ext uri="{FF2B5EF4-FFF2-40B4-BE49-F238E27FC236}">
                  <a16:creationId xmlns:a16="http://schemas.microsoft.com/office/drawing/2014/main" id="{05A4E543-5CA4-4B93-8B6E-EB888A691843}"/>
                </a:ext>
              </a:extLst>
            </p:cNvPr>
            <p:cNvSpPr/>
            <p:nvPr/>
          </p:nvSpPr>
          <p:spPr>
            <a:xfrm>
              <a:off x="2350442" y="2149986"/>
              <a:ext cx="516747" cy="2523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100" b="1" dirty="0"/>
                <a:t>-25%</a:t>
              </a:r>
            </a:p>
          </p:txBody>
        </p:sp>
      </p:grpSp>
      <p:cxnSp>
        <p:nvCxnSpPr>
          <p:cNvPr id="33" name="Connecteur droit 32">
            <a:extLst>
              <a:ext uri="{FF2B5EF4-FFF2-40B4-BE49-F238E27FC236}">
                <a16:creationId xmlns:a16="http://schemas.microsoft.com/office/drawing/2014/main" id="{8E0E66CB-338C-46C1-87C0-72FF0D61B497}"/>
              </a:ext>
            </a:extLst>
          </p:cNvPr>
          <p:cNvCxnSpPr>
            <a:cxnSpLocks/>
          </p:cNvCxnSpPr>
          <p:nvPr/>
        </p:nvCxnSpPr>
        <p:spPr>
          <a:xfrm flipH="1">
            <a:off x="4517057" y="1987418"/>
            <a:ext cx="19265" cy="4385510"/>
          </a:xfrm>
          <a:prstGeom prst="line">
            <a:avLst/>
          </a:prstGeom>
          <a:ln w="19050">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sp>
        <p:nvSpPr>
          <p:cNvPr id="40" name="Rectangle 39">
            <a:extLst>
              <a:ext uri="{FF2B5EF4-FFF2-40B4-BE49-F238E27FC236}">
                <a16:creationId xmlns:a16="http://schemas.microsoft.com/office/drawing/2014/main" id="{EEE2A6AF-AF2C-4F26-993B-53AB38E7EF5F}"/>
              </a:ext>
            </a:extLst>
          </p:cNvPr>
          <p:cNvSpPr/>
          <p:nvPr/>
        </p:nvSpPr>
        <p:spPr>
          <a:xfrm>
            <a:off x="3743171" y="3203885"/>
            <a:ext cx="766070" cy="29818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100" b="1" dirty="0"/>
              <a:t>-20%</a:t>
            </a:r>
          </a:p>
        </p:txBody>
      </p:sp>
      <p:sp>
        <p:nvSpPr>
          <p:cNvPr id="41" name="Rectangle 40">
            <a:extLst>
              <a:ext uri="{FF2B5EF4-FFF2-40B4-BE49-F238E27FC236}">
                <a16:creationId xmlns:a16="http://schemas.microsoft.com/office/drawing/2014/main" id="{925C6D7E-737B-49EA-84B5-D2478EF59664}"/>
              </a:ext>
            </a:extLst>
          </p:cNvPr>
          <p:cNvSpPr/>
          <p:nvPr/>
        </p:nvSpPr>
        <p:spPr>
          <a:xfrm>
            <a:off x="9190655" y="4130137"/>
            <a:ext cx="766070" cy="3095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100" b="1" dirty="0"/>
              <a:t>-</a:t>
            </a:r>
            <a:r>
              <a:rPr lang="fr-FR" b="1" dirty="0"/>
              <a:t>40</a:t>
            </a:r>
            <a:r>
              <a:rPr lang="fr-FR" sz="1100" b="1" dirty="0"/>
              <a:t>%</a:t>
            </a:r>
          </a:p>
        </p:txBody>
      </p:sp>
      <p:pic>
        <p:nvPicPr>
          <p:cNvPr id="42" name="Espace réservé pour une image  4">
            <a:extLst>
              <a:ext uri="{FF2B5EF4-FFF2-40B4-BE49-F238E27FC236}">
                <a16:creationId xmlns:a16="http://schemas.microsoft.com/office/drawing/2014/main" id="{F08CE60B-F3F1-4321-BE81-9DE67E2430CF}"/>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a:fillRect/>
          </a:stretch>
        </p:blipFill>
        <p:spPr>
          <a:xfrm>
            <a:off x="1355294" y="1512703"/>
            <a:ext cx="350181" cy="350181"/>
          </a:xfrm>
          <a:prstGeom prst="rect">
            <a:avLst/>
          </a:prstGeom>
        </p:spPr>
      </p:pic>
      <p:sp>
        <p:nvSpPr>
          <p:cNvPr id="22" name="ZoneTexte 21"/>
          <p:cNvSpPr txBox="1"/>
          <p:nvPr/>
        </p:nvSpPr>
        <p:spPr>
          <a:xfrm>
            <a:off x="3057337" y="7189964"/>
            <a:ext cx="2252510" cy="338554"/>
          </a:xfrm>
          <a:prstGeom prst="rect">
            <a:avLst/>
          </a:prstGeom>
          <a:solidFill>
            <a:srgbClr val="2282BC"/>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fr-FR" sz="1600" dirty="0" smtClean="0">
                <a:latin typeface="Calibri" panose="020F0502020204030204" pitchFamily="34" charset="0"/>
              </a:rPr>
              <a:t>Stratégie territoriale</a:t>
            </a:r>
            <a:endParaRPr lang="fr-FR" sz="1600" dirty="0">
              <a:latin typeface="Calibri" panose="020F0502020204030204" pitchFamily="34" charset="0"/>
            </a:endParaRPr>
          </a:p>
        </p:txBody>
      </p:sp>
    </p:spTree>
    <p:extLst>
      <p:ext uri="{BB962C8B-B14F-4D97-AF65-F5344CB8AC3E}">
        <p14:creationId xmlns:p14="http://schemas.microsoft.com/office/powerpoint/2010/main" val="1573135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AB82F193-9F84-4EBA-B543-78896965C0AA}"/>
              </a:ext>
            </a:extLst>
          </p:cNvPr>
          <p:cNvSpPr>
            <a:spLocks noGrp="1"/>
          </p:cNvSpPr>
          <p:nvPr>
            <p:ph type="sldNum" sz="quarter" idx="12"/>
          </p:nvPr>
        </p:nvSpPr>
        <p:spPr/>
        <p:txBody>
          <a:bodyPr/>
          <a:lstStyle/>
          <a:p>
            <a:fld id="{5CB245BE-D4DF-461A-A9C9-CD01768DDAD3}" type="slidenum">
              <a:rPr lang="fr-FR" smtClean="0"/>
              <a:pPr/>
              <a:t>12</a:t>
            </a:fld>
            <a:endParaRPr lang="fr-FR" dirty="0"/>
          </a:p>
        </p:txBody>
      </p:sp>
      <p:sp>
        <p:nvSpPr>
          <p:cNvPr id="4" name="Espace réservé du texte 3">
            <a:extLst>
              <a:ext uri="{FF2B5EF4-FFF2-40B4-BE49-F238E27FC236}">
                <a16:creationId xmlns:a16="http://schemas.microsoft.com/office/drawing/2014/main" id="{C4F0B56D-F0CB-48BE-B24C-300BEB1DC15B}"/>
              </a:ext>
            </a:extLst>
          </p:cNvPr>
          <p:cNvSpPr>
            <a:spLocks noGrp="1"/>
          </p:cNvSpPr>
          <p:nvPr>
            <p:ph type="body" sz="quarter" idx="14"/>
          </p:nvPr>
        </p:nvSpPr>
        <p:spPr>
          <a:xfrm>
            <a:off x="274320" y="6956365"/>
            <a:ext cx="10204133" cy="181033"/>
          </a:xfrm>
        </p:spPr>
        <p:txBody>
          <a:bodyPr/>
          <a:lstStyle/>
          <a:p>
            <a:endParaRPr lang="fr-FR" dirty="0"/>
          </a:p>
        </p:txBody>
      </p:sp>
      <p:sp>
        <p:nvSpPr>
          <p:cNvPr id="5" name="Espace réservé du contenu 4">
            <a:extLst>
              <a:ext uri="{FF2B5EF4-FFF2-40B4-BE49-F238E27FC236}">
                <a16:creationId xmlns:a16="http://schemas.microsoft.com/office/drawing/2014/main" id="{56AAC3D0-4E1B-47B4-82A7-5993EB89DB07}"/>
              </a:ext>
            </a:extLst>
          </p:cNvPr>
          <p:cNvSpPr>
            <a:spLocks noGrp="1"/>
          </p:cNvSpPr>
          <p:nvPr>
            <p:ph sz="half" idx="15"/>
          </p:nvPr>
        </p:nvSpPr>
        <p:spPr>
          <a:xfrm>
            <a:off x="274320" y="2633784"/>
            <a:ext cx="10204133" cy="3974351"/>
          </a:xfrm>
        </p:spPr>
        <p:txBody>
          <a:bodyPr/>
          <a:lstStyle/>
          <a:p>
            <a:endParaRPr lang="fr-FR" dirty="0"/>
          </a:p>
        </p:txBody>
      </p:sp>
      <p:sp>
        <p:nvSpPr>
          <p:cNvPr id="6" name="Espace réservé du texte 5">
            <a:extLst>
              <a:ext uri="{FF2B5EF4-FFF2-40B4-BE49-F238E27FC236}">
                <a16:creationId xmlns:a16="http://schemas.microsoft.com/office/drawing/2014/main" id="{EE525DDB-D291-4079-AD6B-38B6253CE0DE}"/>
              </a:ext>
            </a:extLst>
          </p:cNvPr>
          <p:cNvSpPr>
            <a:spLocks noGrp="1"/>
          </p:cNvSpPr>
          <p:nvPr>
            <p:ph type="body" sz="quarter" idx="18"/>
          </p:nvPr>
        </p:nvSpPr>
        <p:spPr/>
        <p:txBody>
          <a:bodyPr/>
          <a:lstStyle/>
          <a:p>
            <a:r>
              <a:rPr lang="fr-FR" sz="2200" dirty="0">
                <a:latin typeface="Arial Nova Cond" panose="020B0604020202020204" pitchFamily="34" charset="0"/>
                <a:cs typeface="+mn-cs"/>
              </a:rPr>
              <a:t>Emissions de gaz à effet de serre - Objectifs pour 2050</a:t>
            </a:r>
          </a:p>
        </p:txBody>
      </p:sp>
      <p:sp>
        <p:nvSpPr>
          <p:cNvPr id="8" name="Titre 7">
            <a:extLst>
              <a:ext uri="{FF2B5EF4-FFF2-40B4-BE49-F238E27FC236}">
                <a16:creationId xmlns:a16="http://schemas.microsoft.com/office/drawing/2014/main" id="{ED824A72-28CD-43AF-9772-C50D915375D1}"/>
              </a:ext>
            </a:extLst>
          </p:cNvPr>
          <p:cNvSpPr>
            <a:spLocks noGrp="1"/>
          </p:cNvSpPr>
          <p:nvPr>
            <p:ph type="title"/>
          </p:nvPr>
        </p:nvSpPr>
        <p:spPr/>
        <p:txBody>
          <a:bodyPr>
            <a:normAutofit/>
          </a:bodyPr>
          <a:lstStyle/>
          <a:p>
            <a:r>
              <a:rPr lang="fr-FR" sz="3200" dirty="0"/>
              <a:t>Trajectoire Portes Briardes entre Villes et Forêts</a:t>
            </a:r>
          </a:p>
        </p:txBody>
      </p:sp>
      <p:pic>
        <p:nvPicPr>
          <p:cNvPr id="10" name="Espace réservé pour une image  19">
            <a:extLst>
              <a:ext uri="{FF2B5EF4-FFF2-40B4-BE49-F238E27FC236}">
                <a16:creationId xmlns:a16="http://schemas.microsoft.com/office/drawing/2014/main" id="{D1E7AD58-4246-4E25-B16A-DF88EDDFD4C2}"/>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val="0"/>
              </a:ext>
            </a:extLst>
          </a:blip>
          <a:srcRect/>
          <a:stretch/>
        </p:blipFill>
        <p:spPr>
          <a:xfrm>
            <a:off x="9677400" y="15875"/>
            <a:ext cx="719138" cy="719138"/>
          </a:xfrm>
          <a:prstGeom prst="rect">
            <a:avLst/>
          </a:prstGeom>
        </p:spPr>
      </p:pic>
      <p:pic>
        <p:nvPicPr>
          <p:cNvPr id="11" name="Espace réservé pour une image  19">
            <a:extLst>
              <a:ext uri="{FF2B5EF4-FFF2-40B4-BE49-F238E27FC236}">
                <a16:creationId xmlns:a16="http://schemas.microsoft.com/office/drawing/2014/main" id="{06500580-FA9E-4A75-B92A-A30157C5219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9676765" y="15358"/>
            <a:ext cx="720000" cy="720000"/>
          </a:xfrm>
          <a:prstGeom prst="rect">
            <a:avLst/>
          </a:prstGeom>
        </p:spPr>
      </p:pic>
      <p:grpSp>
        <p:nvGrpSpPr>
          <p:cNvPr id="22" name="Groupe 21">
            <a:extLst>
              <a:ext uri="{FF2B5EF4-FFF2-40B4-BE49-F238E27FC236}">
                <a16:creationId xmlns:a16="http://schemas.microsoft.com/office/drawing/2014/main" id="{095C0546-6F1B-447F-8530-8A7468DBBE52}"/>
              </a:ext>
            </a:extLst>
          </p:cNvPr>
          <p:cNvGrpSpPr/>
          <p:nvPr/>
        </p:nvGrpSpPr>
        <p:grpSpPr>
          <a:xfrm>
            <a:off x="293012" y="1459684"/>
            <a:ext cx="10204133" cy="5496681"/>
            <a:chOff x="0" y="0"/>
            <a:chExt cx="6924120" cy="4592704"/>
          </a:xfrm>
        </p:grpSpPr>
        <p:grpSp>
          <p:nvGrpSpPr>
            <p:cNvPr id="23" name="Groupe 22">
              <a:extLst>
                <a:ext uri="{FF2B5EF4-FFF2-40B4-BE49-F238E27FC236}">
                  <a16:creationId xmlns:a16="http://schemas.microsoft.com/office/drawing/2014/main" id="{9A8E0AEC-597F-44AE-A6D7-1C7747970E66}"/>
                </a:ext>
              </a:extLst>
            </p:cNvPr>
            <p:cNvGrpSpPr/>
            <p:nvPr/>
          </p:nvGrpSpPr>
          <p:grpSpPr>
            <a:xfrm>
              <a:off x="0" y="0"/>
              <a:ext cx="6924120" cy="4592704"/>
              <a:chOff x="0" y="0"/>
              <a:chExt cx="6928040" cy="4548465"/>
            </a:xfrm>
          </p:grpSpPr>
          <p:graphicFrame>
            <p:nvGraphicFramePr>
              <p:cNvPr id="26" name="Graphique 25">
                <a:extLst>
                  <a:ext uri="{FF2B5EF4-FFF2-40B4-BE49-F238E27FC236}">
                    <a16:creationId xmlns:a16="http://schemas.microsoft.com/office/drawing/2014/main" id="{89F4A484-05E8-4AC1-ABBE-B20ABF75108A}"/>
                  </a:ext>
                </a:extLst>
              </p:cNvPr>
              <p:cNvGraphicFramePr/>
              <p:nvPr>
                <p:extLst>
                  <p:ext uri="{D42A27DB-BD31-4B8C-83A1-F6EECF244321}">
                    <p14:modId xmlns:p14="http://schemas.microsoft.com/office/powerpoint/2010/main" val="109459618"/>
                  </p:ext>
                </p:extLst>
              </p:nvPr>
            </p:nvGraphicFramePr>
            <p:xfrm>
              <a:off x="0" y="0"/>
              <a:ext cx="6928040" cy="4548465"/>
            </p:xfrm>
            <a:graphic>
              <a:graphicData uri="http://schemas.openxmlformats.org/drawingml/2006/chart">
                <c:chart xmlns:c="http://schemas.openxmlformats.org/drawingml/2006/chart" xmlns:r="http://schemas.openxmlformats.org/officeDocument/2006/relationships" r:id="rId3"/>
              </a:graphicData>
            </a:graphic>
          </p:graphicFrame>
          <p:sp>
            <p:nvSpPr>
              <p:cNvPr id="27" name="Rectangle 26">
                <a:extLst>
                  <a:ext uri="{FF2B5EF4-FFF2-40B4-BE49-F238E27FC236}">
                    <a16:creationId xmlns:a16="http://schemas.microsoft.com/office/drawing/2014/main" id="{4F6437AB-48A2-41F9-A49B-441EF62D9F17}"/>
                  </a:ext>
                </a:extLst>
              </p:cNvPr>
              <p:cNvSpPr/>
              <p:nvPr/>
            </p:nvSpPr>
            <p:spPr>
              <a:xfrm>
                <a:off x="2948653" y="557140"/>
                <a:ext cx="521074" cy="3137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200" b="1" dirty="0"/>
                  <a:t>+3%</a:t>
                </a:r>
              </a:p>
            </p:txBody>
          </p:sp>
          <p:sp>
            <p:nvSpPr>
              <p:cNvPr id="28" name="Rectangle 27">
                <a:extLst>
                  <a:ext uri="{FF2B5EF4-FFF2-40B4-BE49-F238E27FC236}">
                    <a16:creationId xmlns:a16="http://schemas.microsoft.com/office/drawing/2014/main" id="{99E092CE-E227-415A-8875-9E387D3B7204}"/>
                  </a:ext>
                </a:extLst>
              </p:cNvPr>
              <p:cNvSpPr/>
              <p:nvPr/>
            </p:nvSpPr>
            <p:spPr>
              <a:xfrm>
                <a:off x="6127168" y="557141"/>
                <a:ext cx="521074" cy="3137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200" b="1" dirty="0"/>
                  <a:t>+9%</a:t>
                </a:r>
              </a:p>
            </p:txBody>
          </p:sp>
          <p:sp>
            <p:nvSpPr>
              <p:cNvPr id="29" name="Rectangle 28">
                <a:extLst>
                  <a:ext uri="{FF2B5EF4-FFF2-40B4-BE49-F238E27FC236}">
                    <a16:creationId xmlns:a16="http://schemas.microsoft.com/office/drawing/2014/main" id="{6150818D-C438-4F26-853A-D9A78B5EBAC7}"/>
                  </a:ext>
                </a:extLst>
              </p:cNvPr>
              <p:cNvSpPr/>
              <p:nvPr/>
            </p:nvSpPr>
            <p:spPr>
              <a:xfrm>
                <a:off x="2943347" y="1852930"/>
                <a:ext cx="521074" cy="3137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200" b="1" dirty="0"/>
                  <a:t>-42%</a:t>
                </a:r>
              </a:p>
            </p:txBody>
          </p:sp>
          <p:sp>
            <p:nvSpPr>
              <p:cNvPr id="30" name="Rectangle 29">
                <a:extLst>
                  <a:ext uri="{FF2B5EF4-FFF2-40B4-BE49-F238E27FC236}">
                    <a16:creationId xmlns:a16="http://schemas.microsoft.com/office/drawing/2014/main" id="{3F79F5A2-1073-4628-834D-C5D2736D76BC}"/>
                  </a:ext>
                </a:extLst>
              </p:cNvPr>
              <p:cNvSpPr/>
              <p:nvPr/>
            </p:nvSpPr>
            <p:spPr>
              <a:xfrm>
                <a:off x="6150967" y="3313275"/>
                <a:ext cx="521074" cy="3137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200" b="1" dirty="0"/>
                  <a:t>-92%</a:t>
                </a:r>
              </a:p>
            </p:txBody>
          </p:sp>
        </p:grpSp>
        <p:sp>
          <p:nvSpPr>
            <p:cNvPr id="24" name="Rectangle 23">
              <a:extLst>
                <a:ext uri="{FF2B5EF4-FFF2-40B4-BE49-F238E27FC236}">
                  <a16:creationId xmlns:a16="http://schemas.microsoft.com/office/drawing/2014/main" id="{B56D93FC-EA26-47AD-A0FD-1CEE65CA8902}"/>
                </a:ext>
              </a:extLst>
            </p:cNvPr>
            <p:cNvSpPr/>
            <p:nvPr/>
          </p:nvSpPr>
          <p:spPr>
            <a:xfrm>
              <a:off x="6147042" y="3684014"/>
              <a:ext cx="521074" cy="3169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200" b="1" dirty="0"/>
                <a:t>-92%</a:t>
              </a:r>
            </a:p>
          </p:txBody>
        </p:sp>
        <p:sp>
          <p:nvSpPr>
            <p:cNvPr id="25" name="Rectangle 24">
              <a:extLst>
                <a:ext uri="{FF2B5EF4-FFF2-40B4-BE49-F238E27FC236}">
                  <a16:creationId xmlns:a16="http://schemas.microsoft.com/office/drawing/2014/main" id="{9F3FE829-9B08-4FB6-91C0-B2C57BC25E89}"/>
                </a:ext>
              </a:extLst>
            </p:cNvPr>
            <p:cNvSpPr/>
            <p:nvPr/>
          </p:nvSpPr>
          <p:spPr>
            <a:xfrm>
              <a:off x="2405910" y="2384826"/>
              <a:ext cx="516747" cy="3196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200" b="1" dirty="0"/>
                <a:t>-42%</a:t>
              </a:r>
            </a:p>
          </p:txBody>
        </p:sp>
      </p:grpSp>
      <p:pic>
        <p:nvPicPr>
          <p:cNvPr id="31" name="Espace réservé pour une image  2">
            <a:extLst>
              <a:ext uri="{FF2B5EF4-FFF2-40B4-BE49-F238E27FC236}">
                <a16:creationId xmlns:a16="http://schemas.microsoft.com/office/drawing/2014/main" id="{709F4E5C-7C9E-433F-A043-5A23AB12B247}"/>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a:xfrm>
            <a:off x="1242166" y="1482824"/>
            <a:ext cx="418853" cy="418853"/>
          </a:xfrm>
          <a:prstGeom prst="rect">
            <a:avLst/>
          </a:prstGeom>
        </p:spPr>
      </p:pic>
      <p:cxnSp>
        <p:nvCxnSpPr>
          <p:cNvPr id="33" name="Connecteur droit 32">
            <a:extLst>
              <a:ext uri="{FF2B5EF4-FFF2-40B4-BE49-F238E27FC236}">
                <a16:creationId xmlns:a16="http://schemas.microsoft.com/office/drawing/2014/main" id="{8E0E66CB-338C-46C1-87C0-72FF0D61B497}"/>
              </a:ext>
            </a:extLst>
          </p:cNvPr>
          <p:cNvCxnSpPr>
            <a:cxnSpLocks/>
          </p:cNvCxnSpPr>
          <p:nvPr/>
        </p:nvCxnSpPr>
        <p:spPr>
          <a:xfrm>
            <a:off x="4616933" y="1993032"/>
            <a:ext cx="0" cy="4406397"/>
          </a:xfrm>
          <a:prstGeom prst="line">
            <a:avLst/>
          </a:prstGeom>
          <a:ln w="19050">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sp>
        <p:nvSpPr>
          <p:cNvPr id="20" name="ZoneTexte 19"/>
          <p:cNvSpPr txBox="1"/>
          <p:nvPr/>
        </p:nvSpPr>
        <p:spPr>
          <a:xfrm>
            <a:off x="3093133" y="7188152"/>
            <a:ext cx="2252510" cy="338554"/>
          </a:xfrm>
          <a:prstGeom prst="rect">
            <a:avLst/>
          </a:prstGeom>
          <a:solidFill>
            <a:srgbClr val="2282BC"/>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fr-FR" sz="1600" dirty="0" smtClean="0">
                <a:latin typeface="Calibri" panose="020F0502020204030204" pitchFamily="34" charset="0"/>
              </a:rPr>
              <a:t>Stratégie territoriale</a:t>
            </a:r>
            <a:endParaRPr lang="fr-FR" sz="1600" dirty="0">
              <a:latin typeface="Calibri" panose="020F0502020204030204" pitchFamily="34" charset="0"/>
            </a:endParaRPr>
          </a:p>
        </p:txBody>
      </p:sp>
    </p:spTree>
    <p:extLst>
      <p:ext uri="{BB962C8B-B14F-4D97-AF65-F5344CB8AC3E}">
        <p14:creationId xmlns:p14="http://schemas.microsoft.com/office/powerpoint/2010/main" val="1274007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2C8A86-636A-46D0-A235-66617DADA2C8}"/>
              </a:ext>
            </a:extLst>
          </p:cNvPr>
          <p:cNvSpPr>
            <a:spLocks noGrp="1"/>
          </p:cNvSpPr>
          <p:nvPr>
            <p:ph type="title"/>
          </p:nvPr>
        </p:nvSpPr>
        <p:spPr/>
        <p:txBody>
          <a:bodyPr/>
          <a:lstStyle/>
          <a:p>
            <a:r>
              <a:rPr lang="fr-FR" dirty="0"/>
              <a:t>Partie 2 : Déclinaison par thématique</a:t>
            </a:r>
          </a:p>
        </p:txBody>
      </p:sp>
      <p:sp>
        <p:nvSpPr>
          <p:cNvPr id="3" name="Espace réservé du texte 2">
            <a:extLst>
              <a:ext uri="{FF2B5EF4-FFF2-40B4-BE49-F238E27FC236}">
                <a16:creationId xmlns:a16="http://schemas.microsoft.com/office/drawing/2014/main" id="{E1E3307A-866F-4043-9942-A0FEC2764877}"/>
              </a:ext>
            </a:extLst>
          </p:cNvPr>
          <p:cNvSpPr>
            <a:spLocks noGrp="1"/>
          </p:cNvSpPr>
          <p:nvPr>
            <p:ph type="body" sz="quarter" idx="15"/>
          </p:nvPr>
        </p:nvSpPr>
        <p:spPr/>
        <p:txBody>
          <a:bodyPr/>
          <a:lstStyle/>
          <a:p>
            <a:r>
              <a:rPr lang="fr-FR" dirty="0"/>
              <a:t>Pour chaque thématique : </a:t>
            </a:r>
          </a:p>
          <a:p>
            <a:pPr marL="285750" indent="-285750">
              <a:buFont typeface="Arial" panose="020B0604020202020204" pitchFamily="34" charset="0"/>
              <a:buChar char="•"/>
            </a:pPr>
            <a:r>
              <a:rPr lang="fr-FR" dirty="0"/>
              <a:t>Orientations stratégiques</a:t>
            </a:r>
          </a:p>
          <a:p>
            <a:pPr marL="285750" indent="-285750">
              <a:buFont typeface="Arial" panose="020B0604020202020204" pitchFamily="34" charset="0"/>
              <a:buChar char="•"/>
            </a:pPr>
            <a:r>
              <a:rPr lang="fr-FR" dirty="0"/>
              <a:t>Objectifs stratégiques et opérationnels chiffrés</a:t>
            </a:r>
          </a:p>
        </p:txBody>
      </p:sp>
      <p:sp>
        <p:nvSpPr>
          <p:cNvPr id="4" name="Espace réservé du numéro de diapositive 3">
            <a:extLst>
              <a:ext uri="{FF2B5EF4-FFF2-40B4-BE49-F238E27FC236}">
                <a16:creationId xmlns:a16="http://schemas.microsoft.com/office/drawing/2014/main" id="{15C7DC7C-D4EC-47F3-B83C-C3B98E633E6E}"/>
              </a:ext>
            </a:extLst>
          </p:cNvPr>
          <p:cNvSpPr>
            <a:spLocks noGrp="1"/>
          </p:cNvSpPr>
          <p:nvPr>
            <p:ph type="sldNum" sz="quarter" idx="17"/>
          </p:nvPr>
        </p:nvSpPr>
        <p:spPr/>
        <p:txBody>
          <a:bodyPr/>
          <a:lstStyle/>
          <a:p>
            <a:fld id="{5CB245BE-D4DF-461A-A9C9-CD01768DDAD3}" type="slidenum">
              <a:rPr lang="fr-FR" smtClean="0"/>
              <a:pPr/>
              <a:t>13</a:t>
            </a:fld>
            <a:endParaRPr lang="fr-FR" dirty="0"/>
          </a:p>
        </p:txBody>
      </p:sp>
    </p:spTree>
    <p:extLst>
      <p:ext uri="{BB962C8B-B14F-4D97-AF65-F5344CB8AC3E}">
        <p14:creationId xmlns:p14="http://schemas.microsoft.com/office/powerpoint/2010/main" val="4160661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D18D3E7C-DCC8-49B6-B3AF-0AFC8DF1C7BE}"/>
              </a:ext>
            </a:extLst>
          </p:cNvPr>
          <p:cNvSpPr>
            <a:spLocks noGrp="1"/>
          </p:cNvSpPr>
          <p:nvPr>
            <p:ph type="sldNum" sz="quarter" idx="12"/>
          </p:nvPr>
        </p:nvSpPr>
        <p:spPr/>
        <p:txBody>
          <a:bodyPr/>
          <a:lstStyle/>
          <a:p>
            <a:fld id="{85E47382-19AD-4E2D-ADCB-D310EA8A9DBA}" type="slidenum">
              <a:rPr lang="fr-FR" smtClean="0"/>
              <a:t>14</a:t>
            </a:fld>
            <a:endParaRPr lang="fr-FR" dirty="0"/>
          </a:p>
        </p:txBody>
      </p:sp>
      <p:sp>
        <p:nvSpPr>
          <p:cNvPr id="5" name="Titre 4">
            <a:extLst>
              <a:ext uri="{FF2B5EF4-FFF2-40B4-BE49-F238E27FC236}">
                <a16:creationId xmlns:a16="http://schemas.microsoft.com/office/drawing/2014/main" id="{8869D4D7-4A3F-4AD6-8719-BBD198AC652C}"/>
              </a:ext>
            </a:extLst>
          </p:cNvPr>
          <p:cNvSpPr>
            <a:spLocks noGrp="1"/>
          </p:cNvSpPr>
          <p:nvPr>
            <p:ph type="title"/>
          </p:nvPr>
        </p:nvSpPr>
        <p:spPr/>
        <p:txBody>
          <a:bodyPr>
            <a:normAutofit/>
          </a:bodyPr>
          <a:lstStyle/>
          <a:p>
            <a:r>
              <a:rPr lang="fr-FR" sz="3600" dirty="0">
                <a:latin typeface="Arial Nova Cond" panose="020B0506020202020204" pitchFamily="34" charset="0"/>
              </a:rPr>
              <a:t>8 thématiques</a:t>
            </a:r>
          </a:p>
        </p:txBody>
      </p:sp>
      <p:sp>
        <p:nvSpPr>
          <p:cNvPr id="6" name="Espace réservé du texte 5">
            <a:extLst>
              <a:ext uri="{FF2B5EF4-FFF2-40B4-BE49-F238E27FC236}">
                <a16:creationId xmlns:a16="http://schemas.microsoft.com/office/drawing/2014/main" id="{A6CECC2D-A522-4080-97CD-3FA0B774EAFC}"/>
              </a:ext>
            </a:extLst>
          </p:cNvPr>
          <p:cNvSpPr>
            <a:spLocks noGrp="1"/>
          </p:cNvSpPr>
          <p:nvPr>
            <p:ph type="body" sz="quarter" idx="19"/>
          </p:nvPr>
        </p:nvSpPr>
        <p:spPr>
          <a:xfrm>
            <a:off x="288925" y="1109664"/>
            <a:ext cx="9891713" cy="5791322"/>
          </a:xfrm>
        </p:spPr>
        <p:txBody>
          <a:bodyPr>
            <a:normAutofit/>
          </a:bodyPr>
          <a:lstStyle/>
          <a:p>
            <a:pPr marL="457200" indent="-457200">
              <a:lnSpc>
                <a:spcPct val="120000"/>
              </a:lnSpc>
              <a:spcBef>
                <a:spcPts val="600"/>
              </a:spcBef>
              <a:buFont typeface="+mj-lt"/>
              <a:buAutoNum type="arabicPeriod"/>
            </a:pPr>
            <a:r>
              <a:rPr lang="fr-FR" sz="2000" dirty="0"/>
              <a:t>Habitat et urbanisme</a:t>
            </a:r>
          </a:p>
          <a:p>
            <a:pPr marL="457200" indent="-457200">
              <a:lnSpc>
                <a:spcPct val="120000"/>
              </a:lnSpc>
              <a:spcBef>
                <a:spcPts val="600"/>
              </a:spcBef>
              <a:buFont typeface="+mj-lt"/>
              <a:buAutoNum type="arabicPeriod"/>
            </a:pPr>
            <a:r>
              <a:rPr lang="fr-FR" sz="2000" dirty="0"/>
              <a:t>Mobilité</a:t>
            </a:r>
          </a:p>
          <a:p>
            <a:pPr marL="457200" indent="-457200">
              <a:lnSpc>
                <a:spcPct val="120000"/>
              </a:lnSpc>
              <a:spcBef>
                <a:spcPts val="600"/>
              </a:spcBef>
              <a:buFont typeface="+mj-lt"/>
              <a:buAutoNum type="arabicPeriod"/>
            </a:pPr>
            <a:r>
              <a:rPr lang="fr-FR" sz="2000" dirty="0"/>
              <a:t>Economie locale, tourisme et déchets</a:t>
            </a:r>
          </a:p>
          <a:p>
            <a:pPr marL="457200" indent="-457200">
              <a:lnSpc>
                <a:spcPct val="120000"/>
              </a:lnSpc>
              <a:spcBef>
                <a:spcPts val="600"/>
              </a:spcBef>
              <a:buFont typeface="+mj-lt"/>
              <a:buAutoNum type="arabicPeriod"/>
            </a:pPr>
            <a:r>
              <a:rPr lang="fr-FR" sz="2000" dirty="0"/>
              <a:t>Agriculture et alimentation</a:t>
            </a:r>
          </a:p>
          <a:p>
            <a:pPr marL="457200" indent="-457200">
              <a:lnSpc>
                <a:spcPct val="120000"/>
              </a:lnSpc>
              <a:spcBef>
                <a:spcPts val="600"/>
              </a:spcBef>
              <a:buFont typeface="+mj-lt"/>
              <a:buAutoNum type="arabicPeriod"/>
            </a:pPr>
            <a:r>
              <a:rPr lang="fr-FR" sz="2000" dirty="0"/>
              <a:t>Production d’énergie renouvelables </a:t>
            </a:r>
          </a:p>
          <a:p>
            <a:pPr marL="457200" indent="-457200">
              <a:lnSpc>
                <a:spcPct val="120000"/>
              </a:lnSpc>
              <a:spcBef>
                <a:spcPts val="600"/>
              </a:spcBef>
              <a:buFont typeface="+mj-lt"/>
              <a:buAutoNum type="arabicPeriod"/>
            </a:pPr>
            <a:r>
              <a:rPr lang="fr-FR" sz="2000" dirty="0"/>
              <a:t>Préservation des espaces et ressources naturelles (forêts, eau) </a:t>
            </a:r>
          </a:p>
          <a:p>
            <a:pPr marL="457200" indent="-457200">
              <a:lnSpc>
                <a:spcPct val="120000"/>
              </a:lnSpc>
              <a:spcBef>
                <a:spcPts val="600"/>
              </a:spcBef>
              <a:buFont typeface="+mj-lt"/>
              <a:buAutoNum type="arabicPeriod"/>
            </a:pPr>
            <a:r>
              <a:rPr lang="fr-FR" sz="2000" dirty="0"/>
              <a:t>Exemplarité des collectivités (intercommunalité et communes)</a:t>
            </a:r>
          </a:p>
          <a:p>
            <a:pPr marL="457200" indent="-457200">
              <a:lnSpc>
                <a:spcPct val="120000"/>
              </a:lnSpc>
              <a:spcBef>
                <a:spcPts val="600"/>
              </a:spcBef>
              <a:buFont typeface="+mj-lt"/>
              <a:buAutoNum type="arabicPeriod"/>
            </a:pPr>
            <a:r>
              <a:rPr lang="fr-FR" sz="2000" dirty="0"/>
              <a:t>Culture commune et mobilisation des acteurs</a:t>
            </a:r>
          </a:p>
          <a:p>
            <a:pPr marL="0" indent="0">
              <a:lnSpc>
                <a:spcPct val="120000"/>
              </a:lnSpc>
              <a:spcBef>
                <a:spcPts val="600"/>
              </a:spcBef>
              <a:buNone/>
            </a:pPr>
            <a:endParaRPr lang="fr-FR" sz="1600" dirty="0"/>
          </a:p>
          <a:p>
            <a:pPr marL="457200" indent="-457200">
              <a:lnSpc>
                <a:spcPct val="120000"/>
              </a:lnSpc>
              <a:spcBef>
                <a:spcPts val="600"/>
              </a:spcBef>
              <a:buFont typeface="+mj-lt"/>
              <a:buAutoNum type="arabicPeriod"/>
            </a:pPr>
            <a:endParaRPr lang="fr-FR" sz="1600" dirty="0"/>
          </a:p>
        </p:txBody>
      </p:sp>
      <p:pic>
        <p:nvPicPr>
          <p:cNvPr id="10" name="Espace réservé pour une image  2">
            <a:extLst>
              <a:ext uri="{FF2B5EF4-FFF2-40B4-BE49-F238E27FC236}">
                <a16:creationId xmlns:a16="http://schemas.microsoft.com/office/drawing/2014/main" id="{3F176B88-F790-42EB-8200-8B14BCA86266}"/>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a:xfrm>
            <a:off x="9677400" y="15875"/>
            <a:ext cx="719138" cy="719138"/>
          </a:xfrm>
        </p:spPr>
      </p:pic>
      <p:sp>
        <p:nvSpPr>
          <p:cNvPr id="11" name="ZoneTexte 10">
            <a:extLst>
              <a:ext uri="{FF2B5EF4-FFF2-40B4-BE49-F238E27FC236}">
                <a16:creationId xmlns:a16="http://schemas.microsoft.com/office/drawing/2014/main" id="{679A928F-C094-4C73-8CF3-BDE5DCF40C80}"/>
              </a:ext>
            </a:extLst>
          </p:cNvPr>
          <p:cNvSpPr txBox="1"/>
          <p:nvPr/>
        </p:nvSpPr>
        <p:spPr>
          <a:xfrm>
            <a:off x="342558" y="5585802"/>
            <a:ext cx="6017299" cy="1169551"/>
          </a:xfrm>
          <a:prstGeom prst="rect">
            <a:avLst/>
          </a:prstGeom>
          <a:solidFill>
            <a:schemeClr val="accent3">
              <a:lumMod val="20000"/>
              <a:lumOff val="80000"/>
            </a:schemeClr>
          </a:solidFill>
        </p:spPr>
        <p:txBody>
          <a:bodyPr wrap="square">
            <a:spAutoFit/>
          </a:bodyPr>
          <a:lstStyle/>
          <a:p>
            <a:pPr marL="0" marR="0" lvl="0" indent="0" algn="ctr" defTabSz="801929" rtl="0" eaLnBrk="1" fontAlgn="auto" latinLnBrk="0" hangingPunct="1">
              <a:lnSpc>
                <a:spcPct val="100000"/>
              </a:lnSpc>
              <a:spcBef>
                <a:spcPts val="1200"/>
              </a:spcBef>
              <a:spcAft>
                <a:spcPts val="0"/>
              </a:spcAft>
              <a:buClrTx/>
              <a:buSzTx/>
              <a:buFont typeface="Arial" panose="020B0604020202020204" pitchFamily="34" charset="0"/>
              <a:buNone/>
              <a:tabLst>
                <a:tab pos="92075" algn="l"/>
              </a:tabLst>
              <a:defRPr/>
            </a:pPr>
            <a:r>
              <a:rPr kumimoji="0" lang="fr-FR" sz="2000" b="1" i="0" u="none" strike="noStrike" kern="1200" cap="none" spc="0" normalizeH="0" baseline="0" noProof="0" dirty="0">
                <a:ln>
                  <a:noFill/>
                </a:ln>
                <a:solidFill>
                  <a:srgbClr val="DF5D2A"/>
                </a:solidFill>
                <a:effectLst/>
                <a:uLnTx/>
                <a:uFillTx/>
                <a:latin typeface="Calibri" panose="020F0502020204030204" pitchFamily="34" charset="0"/>
                <a:ea typeface="+mn-ea"/>
                <a:cs typeface="Calibri" panose="020F0502020204030204" pitchFamily="34" charset="0"/>
              </a:rPr>
              <a:t>Une question commune : </a:t>
            </a:r>
          </a:p>
          <a:p>
            <a:pPr marL="0" marR="0" lvl="0" indent="0" algn="ctr" defTabSz="801929" rtl="0" eaLnBrk="1" fontAlgn="auto" latinLnBrk="0" hangingPunct="1">
              <a:lnSpc>
                <a:spcPct val="100000"/>
              </a:lnSpc>
              <a:spcBef>
                <a:spcPts val="1200"/>
              </a:spcBef>
              <a:spcAft>
                <a:spcPts val="0"/>
              </a:spcAft>
              <a:buClrTx/>
              <a:buSzTx/>
              <a:buFont typeface="Arial" panose="020B0604020202020204" pitchFamily="34" charset="0"/>
              <a:buNone/>
              <a:tabLst>
                <a:tab pos="92075" algn="l"/>
              </a:tabLst>
              <a:defRPr/>
            </a:pPr>
            <a:r>
              <a:rPr kumimoji="0" lang="fr-FR" sz="20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Quelle </a:t>
            </a:r>
            <a:r>
              <a:rPr kumimoji="0" lang="fr-FR" sz="20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vision</a:t>
            </a:r>
            <a:r>
              <a:rPr kumimoji="0" lang="fr-FR" sz="20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pour notre territoire </a:t>
            </a:r>
            <a:r>
              <a:rPr kumimoji="0" lang="fr-FR" sz="20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à long terme </a:t>
            </a:r>
            <a:r>
              <a:rPr kumimoji="0" lang="fr-FR" sz="20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pour </a:t>
            </a:r>
            <a:r>
              <a:rPr kumimoji="0" lang="fr-FR" sz="20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guider</a:t>
            </a:r>
            <a:r>
              <a:rPr kumimoji="0" lang="fr-FR" sz="20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la transition énergétique et l’action climatique ?</a:t>
            </a:r>
          </a:p>
        </p:txBody>
      </p:sp>
      <p:sp>
        <p:nvSpPr>
          <p:cNvPr id="12" name="ZoneTexte 11">
            <a:extLst>
              <a:ext uri="{FF2B5EF4-FFF2-40B4-BE49-F238E27FC236}">
                <a16:creationId xmlns:a16="http://schemas.microsoft.com/office/drawing/2014/main" id="{D8116741-6275-4ED4-A88B-1485F166C3EA}"/>
              </a:ext>
            </a:extLst>
          </p:cNvPr>
          <p:cNvSpPr txBox="1"/>
          <p:nvPr/>
        </p:nvSpPr>
        <p:spPr>
          <a:xfrm>
            <a:off x="6598693" y="5609993"/>
            <a:ext cx="3635578" cy="1169551"/>
          </a:xfrm>
          <a:prstGeom prst="rect">
            <a:avLst/>
          </a:prstGeom>
          <a:solidFill>
            <a:schemeClr val="accent1">
              <a:lumMod val="20000"/>
              <a:lumOff val="80000"/>
            </a:schemeClr>
          </a:solidFill>
        </p:spPr>
        <p:txBody>
          <a:bodyPr wrap="square">
            <a:spAutoFit/>
          </a:bodyPr>
          <a:lstStyle/>
          <a:p>
            <a:pPr marL="0" marR="0" lvl="0" indent="0" algn="ctr" defTabSz="801929" rtl="0" eaLnBrk="1" fontAlgn="auto" latinLnBrk="0" hangingPunct="1">
              <a:lnSpc>
                <a:spcPct val="100000"/>
              </a:lnSpc>
              <a:spcBef>
                <a:spcPts val="1200"/>
              </a:spcBef>
              <a:spcAft>
                <a:spcPts val="0"/>
              </a:spcAft>
              <a:buClrTx/>
              <a:buSzTx/>
              <a:buFont typeface="Arial" panose="020B0604020202020204" pitchFamily="34" charset="0"/>
              <a:buNone/>
              <a:tabLst>
                <a:tab pos="92075" algn="l"/>
              </a:tabLst>
              <a:defRPr/>
            </a:pPr>
            <a:r>
              <a:rPr kumimoji="0" lang="fr-FR" sz="2000" b="1"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Pour répondre à cette question :</a:t>
            </a:r>
          </a:p>
          <a:p>
            <a:pPr marL="0" marR="0" lvl="0" indent="0" defTabSz="801929" rtl="0" eaLnBrk="1" fontAlgn="auto" latinLnBrk="0" hangingPunct="1">
              <a:lnSpc>
                <a:spcPct val="100000"/>
              </a:lnSpc>
              <a:spcBef>
                <a:spcPts val="1200"/>
              </a:spcBef>
              <a:spcAft>
                <a:spcPts val="0"/>
              </a:spcAft>
              <a:buClrTx/>
              <a:buSzTx/>
              <a:buFont typeface="Arial" panose="020B0604020202020204" pitchFamily="34" charset="0"/>
              <a:buNone/>
              <a:tabLst>
                <a:tab pos="92075" algn="l"/>
              </a:tabLst>
              <a:defRPr/>
            </a:pPr>
            <a:r>
              <a:rPr lang="fr-FR" sz="2000" i="1" dirty="0">
                <a:solidFill>
                  <a:prstClr val="black"/>
                </a:solidFill>
                <a:latin typeface="Calibri" panose="020F0502020204030204" pitchFamily="34" charset="0"/>
                <a:cs typeface="Calibri" panose="020F0502020204030204" pitchFamily="34" charset="0"/>
              </a:rPr>
              <a:t>Plusieurs scénarios                                                 prospectifs</a:t>
            </a:r>
          </a:p>
        </p:txBody>
      </p:sp>
      <p:pic>
        <p:nvPicPr>
          <p:cNvPr id="13" name="Image 12" descr="Une image contenant texte&#10;&#10;Description générée automatiquement">
            <a:extLst>
              <a:ext uri="{FF2B5EF4-FFF2-40B4-BE49-F238E27FC236}">
                <a16:creationId xmlns:a16="http://schemas.microsoft.com/office/drawing/2014/main" id="{854090DB-6E33-4984-9935-CB2EDD4266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5945" y="6003762"/>
            <a:ext cx="775782" cy="775782"/>
          </a:xfrm>
          <a:prstGeom prst="rect">
            <a:avLst/>
          </a:prstGeom>
          <a:ln>
            <a:noFill/>
          </a:ln>
        </p:spPr>
      </p:pic>
      <p:pic>
        <p:nvPicPr>
          <p:cNvPr id="23" name="Espace réservé pour une image  23">
            <a:extLst>
              <a:ext uri="{FF2B5EF4-FFF2-40B4-BE49-F238E27FC236}">
                <a16:creationId xmlns:a16="http://schemas.microsoft.com/office/drawing/2014/main" id="{6F0D99C4-1F04-4619-A0A7-B4DD39055049}"/>
              </a:ext>
            </a:extLst>
          </p:cNvPr>
          <p:cNvPicPr>
            <a:picLocks noChangeAspect="1"/>
          </p:cNvPicPr>
          <p:nvPr/>
        </p:nvPicPr>
        <p:blipFill rotWithShape="1">
          <a:blip r:embed="rId4">
            <a:extLst>
              <a:ext uri="{28A0092B-C50C-407E-A947-70E740481C1C}">
                <a14:useLocalDpi xmlns:a14="http://schemas.microsoft.com/office/drawing/2010/main" val="0"/>
              </a:ext>
            </a:extLst>
          </a:blip>
          <a:srcRect l="1250" r="1250"/>
          <a:stretch/>
        </p:blipFill>
        <p:spPr>
          <a:xfrm>
            <a:off x="7336590" y="3814267"/>
            <a:ext cx="429005" cy="429005"/>
          </a:xfrm>
          <a:prstGeom prst="rect">
            <a:avLst/>
          </a:prstGeom>
        </p:spPr>
      </p:pic>
      <p:pic>
        <p:nvPicPr>
          <p:cNvPr id="24" name="Espace réservé pour une image  26">
            <a:extLst>
              <a:ext uri="{FF2B5EF4-FFF2-40B4-BE49-F238E27FC236}">
                <a16:creationId xmlns:a16="http://schemas.microsoft.com/office/drawing/2014/main" id="{64AE9AFE-33AC-4D97-ACCD-015866ECC55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675344" y="4283006"/>
            <a:ext cx="429005" cy="429005"/>
          </a:xfrm>
          <a:prstGeom prst="rect">
            <a:avLst/>
          </a:prstGeom>
        </p:spPr>
      </p:pic>
      <p:pic>
        <p:nvPicPr>
          <p:cNvPr id="25" name="Espace réservé pour une image  11">
            <a:extLst>
              <a:ext uri="{FF2B5EF4-FFF2-40B4-BE49-F238E27FC236}">
                <a16:creationId xmlns:a16="http://schemas.microsoft.com/office/drawing/2014/main" id="{1D8A3F49-ACA6-465D-AB45-EDB23FA7F879}"/>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2" r="602"/>
          <a:stretch/>
        </p:blipFill>
        <p:spPr bwMode="auto">
          <a:xfrm>
            <a:off x="3212792" y="1166143"/>
            <a:ext cx="429005" cy="429005"/>
          </a:xfrm>
          <a:prstGeom prst="rect">
            <a:avLst/>
          </a:prstGeom>
          <a:noFill/>
          <a:extLst>
            <a:ext uri="{909E8E84-426E-40DD-AFC4-6F175D3DCCD1}">
              <a14:hiddenFill xmlns:a14="http://schemas.microsoft.com/office/drawing/2010/main">
                <a:solidFill>
                  <a:srgbClr val="FFFFFF"/>
                </a:solidFill>
              </a14:hiddenFill>
            </a:ext>
          </a:extLst>
        </p:spPr>
      </p:pic>
      <p:pic>
        <p:nvPicPr>
          <p:cNvPr id="26" name="Espace réservé pour une image  8">
            <a:extLst>
              <a:ext uri="{FF2B5EF4-FFF2-40B4-BE49-F238E27FC236}">
                <a16:creationId xmlns:a16="http://schemas.microsoft.com/office/drawing/2014/main" id="{5C64BC63-90A1-4C21-83C7-728BACCF7047}"/>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1808855" y="1598361"/>
            <a:ext cx="429005" cy="429005"/>
          </a:xfrm>
          <a:prstGeom prst="rect">
            <a:avLst/>
          </a:prstGeom>
        </p:spPr>
      </p:pic>
      <p:pic>
        <p:nvPicPr>
          <p:cNvPr id="28" name="Image 27">
            <a:extLst>
              <a:ext uri="{FF2B5EF4-FFF2-40B4-BE49-F238E27FC236}">
                <a16:creationId xmlns:a16="http://schemas.microsoft.com/office/drawing/2014/main" id="{118549E0-2E1B-4CA3-A8BF-5BD549C433D8}"/>
              </a:ext>
            </a:extLst>
          </p:cNvPr>
          <p:cNvPicPr>
            <a:picLocks noChangeAspect="1"/>
          </p:cNvPicPr>
          <p:nvPr/>
        </p:nvPicPr>
        <p:blipFill>
          <a:blip r:embed="rId8"/>
          <a:stretch>
            <a:fillRect/>
          </a:stretch>
        </p:blipFill>
        <p:spPr>
          <a:xfrm>
            <a:off x="4801993" y="2014726"/>
            <a:ext cx="429005" cy="429005"/>
          </a:xfrm>
          <a:prstGeom prst="rect">
            <a:avLst/>
          </a:prstGeom>
        </p:spPr>
      </p:pic>
      <p:pic>
        <p:nvPicPr>
          <p:cNvPr id="29" name="Espace réservé du contenu 4">
            <a:extLst>
              <a:ext uri="{FF2B5EF4-FFF2-40B4-BE49-F238E27FC236}">
                <a16:creationId xmlns:a16="http://schemas.microsoft.com/office/drawing/2014/main" id="{E9CC5E0D-B456-47C2-A135-A7391225B5F7}"/>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4686328" y="2926657"/>
            <a:ext cx="429005" cy="429005"/>
          </a:xfrm>
          <a:prstGeom prst="rect">
            <a:avLst/>
          </a:prstGeom>
        </p:spPr>
      </p:pic>
      <p:pic>
        <p:nvPicPr>
          <p:cNvPr id="33" name="Espace réservé pour une image  13">
            <a:extLst>
              <a:ext uri="{FF2B5EF4-FFF2-40B4-BE49-F238E27FC236}">
                <a16:creationId xmlns:a16="http://schemas.microsoft.com/office/drawing/2014/main" id="{05E67FF4-4BBC-46C2-B957-0DEC16D01AFD}"/>
              </a:ext>
            </a:extLst>
          </p:cNvPr>
          <p:cNvPicPr>
            <a:picLocks noChangeAspect="1"/>
          </p:cNvPicPr>
          <p:nvPr/>
        </p:nvPicPr>
        <p:blipFill>
          <a:blip r:embed="rId10" cstate="hqprint">
            <a:extLst>
              <a:ext uri="{28A0092B-C50C-407E-A947-70E740481C1C}">
                <a14:useLocalDpi xmlns:a14="http://schemas.microsoft.com/office/drawing/2010/main" val="0"/>
              </a:ext>
            </a:extLst>
          </a:blip>
          <a:srcRect/>
          <a:stretch>
            <a:fillRect/>
          </a:stretch>
        </p:blipFill>
        <p:spPr>
          <a:xfrm>
            <a:off x="7310090" y="3339760"/>
            <a:ext cx="429005" cy="429005"/>
          </a:xfrm>
          <a:prstGeom prst="rect">
            <a:avLst/>
          </a:prstGeom>
        </p:spPr>
      </p:pic>
      <p:pic>
        <p:nvPicPr>
          <p:cNvPr id="35" name="Espace réservé pour une image  11">
            <a:extLst>
              <a:ext uri="{FF2B5EF4-FFF2-40B4-BE49-F238E27FC236}">
                <a16:creationId xmlns:a16="http://schemas.microsoft.com/office/drawing/2014/main" id="{2346C920-A584-4101-9EE2-E7C6B98D4BAE}"/>
              </a:ext>
            </a:extLst>
          </p:cNvPr>
          <p:cNvPicPr>
            <a:picLocks noChangeAspect="1"/>
          </p:cNvPicPr>
          <p:nvPr/>
        </p:nvPicPr>
        <p:blipFill>
          <a:blip r:embed="rId11" cstate="hqprint">
            <a:extLst>
              <a:ext uri="{28A0092B-C50C-407E-A947-70E740481C1C}">
                <a14:useLocalDpi xmlns:a14="http://schemas.microsoft.com/office/drawing/2010/main" val="0"/>
              </a:ext>
            </a:extLst>
          </a:blip>
          <a:srcRect/>
          <a:stretch>
            <a:fillRect/>
          </a:stretch>
        </p:blipFill>
        <p:spPr>
          <a:xfrm>
            <a:off x="3777245" y="2497652"/>
            <a:ext cx="429005" cy="429005"/>
          </a:xfrm>
          <a:prstGeom prst="rect">
            <a:avLst/>
          </a:prstGeom>
        </p:spPr>
      </p:pic>
    </p:spTree>
    <p:extLst>
      <p:ext uri="{BB962C8B-B14F-4D97-AF65-F5344CB8AC3E}">
        <p14:creationId xmlns:p14="http://schemas.microsoft.com/office/powerpoint/2010/main" val="156617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F446354-D6FD-45AF-8D41-28811A8B1818}"/>
              </a:ext>
            </a:extLst>
          </p:cNvPr>
          <p:cNvSpPr>
            <a:spLocks noGrp="1"/>
          </p:cNvSpPr>
          <p:nvPr>
            <p:ph sz="half" idx="2"/>
          </p:nvPr>
        </p:nvSpPr>
        <p:spPr>
          <a:xfrm>
            <a:off x="5345906" y="1453662"/>
            <a:ext cx="5132547" cy="5355296"/>
          </a:xfrm>
        </p:spPr>
        <p:txBody>
          <a:bodyPr/>
          <a:lstStyle/>
          <a:p>
            <a:endParaRPr lang="fr-FR" dirty="0"/>
          </a:p>
        </p:txBody>
      </p:sp>
      <p:sp>
        <p:nvSpPr>
          <p:cNvPr id="3" name="Espace réservé du numéro de diapositive 2">
            <a:extLst>
              <a:ext uri="{FF2B5EF4-FFF2-40B4-BE49-F238E27FC236}">
                <a16:creationId xmlns:a16="http://schemas.microsoft.com/office/drawing/2014/main" id="{C871A216-6AE6-4FEA-8637-0F4AA59735F4}"/>
              </a:ext>
            </a:extLst>
          </p:cNvPr>
          <p:cNvSpPr>
            <a:spLocks noGrp="1"/>
          </p:cNvSpPr>
          <p:nvPr>
            <p:ph type="sldNum" sz="quarter" idx="12"/>
          </p:nvPr>
        </p:nvSpPr>
        <p:spPr/>
        <p:txBody>
          <a:bodyPr/>
          <a:lstStyle/>
          <a:p>
            <a:fld id="{5CB245BE-D4DF-461A-A9C9-CD01768DDAD3}" type="slidenum">
              <a:rPr lang="fr-FR" smtClean="0"/>
              <a:pPr/>
              <a:t>15</a:t>
            </a:fld>
            <a:endParaRPr lang="fr-FR" dirty="0"/>
          </a:p>
        </p:txBody>
      </p:sp>
      <p:sp>
        <p:nvSpPr>
          <p:cNvPr id="4" name="Espace réservé du texte 3">
            <a:extLst>
              <a:ext uri="{FF2B5EF4-FFF2-40B4-BE49-F238E27FC236}">
                <a16:creationId xmlns:a16="http://schemas.microsoft.com/office/drawing/2014/main" id="{1A1855C9-3908-43BA-8467-F3F2332CEBEA}"/>
              </a:ext>
            </a:extLst>
          </p:cNvPr>
          <p:cNvSpPr>
            <a:spLocks noGrp="1"/>
          </p:cNvSpPr>
          <p:nvPr>
            <p:ph type="body" sz="quarter" idx="14"/>
          </p:nvPr>
        </p:nvSpPr>
        <p:spPr/>
        <p:txBody>
          <a:bodyPr/>
          <a:lstStyle/>
          <a:p>
            <a:endParaRPr lang="fr-FR" dirty="0"/>
          </a:p>
        </p:txBody>
      </p:sp>
      <p:sp>
        <p:nvSpPr>
          <p:cNvPr id="5" name="Espace réservé du contenu 4">
            <a:extLst>
              <a:ext uri="{FF2B5EF4-FFF2-40B4-BE49-F238E27FC236}">
                <a16:creationId xmlns:a16="http://schemas.microsoft.com/office/drawing/2014/main" id="{3DC4BF43-828A-4CD5-8797-BBAEA65E3741}"/>
              </a:ext>
            </a:extLst>
          </p:cNvPr>
          <p:cNvSpPr>
            <a:spLocks noGrp="1"/>
          </p:cNvSpPr>
          <p:nvPr>
            <p:ph sz="half" idx="15"/>
          </p:nvPr>
        </p:nvSpPr>
        <p:spPr>
          <a:xfrm>
            <a:off x="274320" y="1453662"/>
            <a:ext cx="4959043" cy="5355296"/>
          </a:xfrm>
        </p:spPr>
        <p:txBody>
          <a:bodyPr/>
          <a:lstStyle/>
          <a:p>
            <a:pPr algn="ctr"/>
            <a:r>
              <a:rPr lang="fr-FR" sz="1400" u="sng" dirty="0">
                <a:latin typeface="Calibri" panose="020F0502020204030204" pitchFamily="34" charset="0"/>
                <a:cs typeface="Calibri" panose="020F0502020204030204" pitchFamily="34" charset="0"/>
              </a:rPr>
              <a:t>Grandes orientations stratégiques</a:t>
            </a:r>
          </a:p>
          <a:p>
            <a:endParaRPr lang="fr-FR" sz="900" dirty="0">
              <a:latin typeface="Calibri" panose="020F0502020204030204" pitchFamily="34" charset="0"/>
              <a:cs typeface="Calibri" panose="020F0502020204030204" pitchFamily="34" charset="0"/>
            </a:endParaRPr>
          </a:p>
          <a:p>
            <a:pPr marL="342900" indent="-342900">
              <a:buFont typeface="+mj-lt"/>
              <a:buAutoNum type="arabicPeriod"/>
            </a:pPr>
            <a:r>
              <a:rPr lang="fr-FR" sz="1400" dirty="0">
                <a:latin typeface="Calibri" panose="020F0502020204030204" pitchFamily="34" charset="0"/>
                <a:cs typeface="Calibri" panose="020F0502020204030204" pitchFamily="34" charset="0"/>
              </a:rPr>
              <a:t>Une accélération des rénovations énergétiques sur le territoire et un accès à l’accompagnement sur ce sujet pour tous les habitants du territoire</a:t>
            </a:r>
          </a:p>
          <a:p>
            <a:pPr marL="342900" indent="-342900">
              <a:buFont typeface="+mj-lt"/>
              <a:buAutoNum type="arabicPeriod"/>
            </a:pPr>
            <a:endParaRPr lang="fr-FR" sz="1400" dirty="0">
              <a:latin typeface="Calibri" panose="020F0502020204030204" pitchFamily="34" charset="0"/>
              <a:cs typeface="Calibri" panose="020F0502020204030204" pitchFamily="34" charset="0"/>
            </a:endParaRPr>
          </a:p>
          <a:p>
            <a:pPr marL="342900" indent="-342900">
              <a:buFont typeface="+mj-lt"/>
              <a:buAutoNum type="arabicPeriod"/>
            </a:pPr>
            <a:r>
              <a:rPr lang="fr-FR" sz="1400" dirty="0">
                <a:latin typeface="Calibri" panose="020F0502020204030204" pitchFamily="34" charset="0"/>
                <a:cs typeface="Calibri" panose="020F0502020204030204" pitchFamily="34" charset="0"/>
              </a:rPr>
              <a:t>Des moyens de chauffage décarbonés et l’éradication du chauffage au fioul d’ici 10 ans. </a:t>
            </a:r>
          </a:p>
          <a:p>
            <a:pPr marL="342900" indent="-342900">
              <a:buFont typeface="+mj-lt"/>
              <a:buAutoNum type="arabicPeriod"/>
            </a:pPr>
            <a:endParaRPr lang="fr-FR" sz="1400" dirty="0">
              <a:latin typeface="Calibri" panose="020F0502020204030204" pitchFamily="34" charset="0"/>
              <a:cs typeface="Calibri" panose="020F0502020204030204" pitchFamily="34" charset="0"/>
            </a:endParaRPr>
          </a:p>
          <a:p>
            <a:pPr marL="342900" indent="-342900">
              <a:buFont typeface="+mj-lt"/>
              <a:buAutoNum type="arabicPeriod"/>
            </a:pPr>
            <a:r>
              <a:rPr lang="fr-FR" sz="1400" dirty="0">
                <a:latin typeface="Calibri" panose="020F0502020204030204" pitchFamily="34" charset="0"/>
                <a:cs typeface="Calibri" panose="020F0502020204030204" pitchFamily="34" charset="0"/>
              </a:rPr>
              <a:t>Une culture commune de la sobriété énergétique dans les logements</a:t>
            </a:r>
          </a:p>
          <a:p>
            <a:pPr marL="342900" indent="-342900">
              <a:buFont typeface="+mj-lt"/>
              <a:buAutoNum type="arabicPeriod"/>
            </a:pPr>
            <a:endParaRPr lang="fr-FR" sz="1400" dirty="0">
              <a:latin typeface="Calibri" panose="020F0502020204030204" pitchFamily="34" charset="0"/>
              <a:cs typeface="Calibri" panose="020F0502020204030204" pitchFamily="34" charset="0"/>
            </a:endParaRPr>
          </a:p>
          <a:p>
            <a:pPr marL="342900" indent="-342900">
              <a:buFont typeface="+mj-lt"/>
              <a:buAutoNum type="arabicPeriod"/>
            </a:pPr>
            <a:r>
              <a:rPr lang="fr-FR" sz="1400" dirty="0" smtClean="0">
                <a:latin typeface="Calibri" panose="020F0502020204030204" pitchFamily="34" charset="0"/>
                <a:cs typeface="Calibri" panose="020F0502020204030204" pitchFamily="34" charset="0"/>
              </a:rPr>
              <a:t>Une artificialisation raisonnée</a:t>
            </a:r>
            <a:endParaRPr lang="fr-FR" sz="1400" dirty="0">
              <a:latin typeface="Calibri" panose="020F0502020204030204" pitchFamily="34" charset="0"/>
              <a:cs typeface="Calibri" panose="020F0502020204030204" pitchFamily="34" charset="0"/>
            </a:endParaRPr>
          </a:p>
          <a:p>
            <a:pPr marL="342900" indent="-342900">
              <a:buFont typeface="+mj-lt"/>
              <a:buAutoNum type="arabicPeriod"/>
            </a:pPr>
            <a:endParaRPr lang="fr-FR" sz="1400" dirty="0">
              <a:latin typeface="Calibri" panose="020F0502020204030204" pitchFamily="34" charset="0"/>
              <a:cs typeface="Calibri" panose="020F0502020204030204" pitchFamily="34" charset="0"/>
            </a:endParaRPr>
          </a:p>
          <a:p>
            <a:pPr marL="342900" indent="-342900">
              <a:buFont typeface="+mj-lt"/>
              <a:buAutoNum type="arabicPeriod"/>
            </a:pPr>
            <a:r>
              <a:rPr lang="fr-FR" sz="1400" dirty="0">
                <a:latin typeface="Calibri" panose="020F0502020204030204" pitchFamily="34" charset="0"/>
                <a:cs typeface="Calibri" panose="020F0502020204030204" pitchFamily="34" charset="0"/>
              </a:rPr>
              <a:t>Des nouvelles constructions exemplaires : construire mieux et moins</a:t>
            </a:r>
          </a:p>
          <a:p>
            <a:endParaRPr lang="fr-FR" dirty="0"/>
          </a:p>
        </p:txBody>
      </p:sp>
      <p:sp>
        <p:nvSpPr>
          <p:cNvPr id="6" name="Espace réservé du texte 5">
            <a:extLst>
              <a:ext uri="{FF2B5EF4-FFF2-40B4-BE49-F238E27FC236}">
                <a16:creationId xmlns:a16="http://schemas.microsoft.com/office/drawing/2014/main" id="{BF6C4DC6-0CAD-4123-A82B-42823562D67E}"/>
              </a:ext>
            </a:extLst>
          </p:cNvPr>
          <p:cNvSpPr>
            <a:spLocks noGrp="1"/>
          </p:cNvSpPr>
          <p:nvPr>
            <p:ph type="body" sz="quarter" idx="18"/>
          </p:nvPr>
        </p:nvSpPr>
        <p:spPr/>
        <p:txBody>
          <a:bodyPr/>
          <a:lstStyle/>
          <a:p>
            <a:r>
              <a:rPr lang="fr-FR" dirty="0"/>
              <a:t>Stratégie Portes Briardes</a:t>
            </a:r>
          </a:p>
        </p:txBody>
      </p:sp>
      <p:sp>
        <p:nvSpPr>
          <p:cNvPr id="8" name="Titre 7">
            <a:extLst>
              <a:ext uri="{FF2B5EF4-FFF2-40B4-BE49-F238E27FC236}">
                <a16:creationId xmlns:a16="http://schemas.microsoft.com/office/drawing/2014/main" id="{5452A83B-EAD6-4AA3-B22B-BFEC45D739B4}"/>
              </a:ext>
            </a:extLst>
          </p:cNvPr>
          <p:cNvSpPr>
            <a:spLocks noGrp="1"/>
          </p:cNvSpPr>
          <p:nvPr>
            <p:ph type="title"/>
          </p:nvPr>
        </p:nvSpPr>
        <p:spPr/>
        <p:txBody>
          <a:bodyPr>
            <a:normAutofit/>
          </a:bodyPr>
          <a:lstStyle/>
          <a:p>
            <a:r>
              <a:rPr lang="fr-FR" sz="3200" dirty="0"/>
              <a:t>1. Habitat et urbanisme</a:t>
            </a:r>
          </a:p>
        </p:txBody>
      </p:sp>
      <p:pic>
        <p:nvPicPr>
          <p:cNvPr id="10" name="Espace réservé pour une image  11">
            <a:extLst>
              <a:ext uri="{FF2B5EF4-FFF2-40B4-BE49-F238E27FC236}">
                <a16:creationId xmlns:a16="http://schemas.microsoft.com/office/drawing/2014/main" id="{B939A2FB-CFC5-406F-B7E3-B99A026D3945}"/>
              </a:ext>
            </a:extLst>
          </p:cNvPr>
          <p:cNvPicPr>
            <a:picLocks noGrp="1" noChangeAspect="1"/>
          </p:cNvPicPr>
          <p:nvPr>
            <p:ph type="pic" sz="quarter" idx="13"/>
          </p:nvPr>
        </p:nvPicPr>
        <p:blipFill rotWithShape="1">
          <a:blip r:embed="rId2" cstate="hqprint">
            <a:extLst>
              <a:ext uri="{28A0092B-C50C-407E-A947-70E740481C1C}">
                <a14:useLocalDpi xmlns:a14="http://schemas.microsoft.com/office/drawing/2010/main" val="0"/>
              </a:ext>
            </a:extLst>
          </a:blip>
          <a:srcRect/>
          <a:stretch/>
        </p:blipFill>
        <p:spPr>
          <a:xfrm>
            <a:off x="9677400" y="15875"/>
            <a:ext cx="719138" cy="719138"/>
          </a:xfrm>
          <a:prstGeom prst="rect">
            <a:avLst/>
          </a:prstGeom>
        </p:spPr>
      </p:pic>
      <p:sp>
        <p:nvSpPr>
          <p:cNvPr id="9" name="ZoneTexte 8"/>
          <p:cNvSpPr txBox="1"/>
          <p:nvPr/>
        </p:nvSpPr>
        <p:spPr>
          <a:xfrm>
            <a:off x="3093396" y="7177988"/>
            <a:ext cx="2252510" cy="338554"/>
          </a:xfrm>
          <a:prstGeom prst="rect">
            <a:avLst/>
          </a:prstGeom>
          <a:solidFill>
            <a:srgbClr val="2282BC"/>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fr-FR" sz="1600" dirty="0" smtClean="0">
                <a:latin typeface="Calibri" panose="020F0502020204030204" pitchFamily="34" charset="0"/>
              </a:rPr>
              <a:t>Stratégie territoriale</a:t>
            </a:r>
            <a:endParaRPr lang="fr-FR" sz="1600" dirty="0">
              <a:latin typeface="Calibri" panose="020F0502020204030204" pitchFamily="34" charset="0"/>
            </a:endParaRPr>
          </a:p>
        </p:txBody>
      </p:sp>
    </p:spTree>
    <p:extLst>
      <p:ext uri="{BB962C8B-B14F-4D97-AF65-F5344CB8AC3E}">
        <p14:creationId xmlns:p14="http://schemas.microsoft.com/office/powerpoint/2010/main" val="372427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F446354-D6FD-45AF-8D41-28811A8B1818}"/>
              </a:ext>
            </a:extLst>
          </p:cNvPr>
          <p:cNvSpPr>
            <a:spLocks noGrp="1"/>
          </p:cNvSpPr>
          <p:nvPr>
            <p:ph sz="half" idx="2"/>
          </p:nvPr>
        </p:nvSpPr>
        <p:spPr>
          <a:xfrm>
            <a:off x="5345906" y="1453662"/>
            <a:ext cx="5132547" cy="5355296"/>
          </a:xfrm>
        </p:spPr>
        <p:txBody>
          <a:bodyPr/>
          <a:lstStyle/>
          <a:p>
            <a:pPr marL="285750" indent="-285750">
              <a:buFont typeface="Arial" panose="020B0604020202020204" pitchFamily="34" charset="0"/>
              <a:buChar char="•"/>
            </a:pPr>
            <a:endParaRPr lang="fr-FR" i="1" dirty="0"/>
          </a:p>
          <a:p>
            <a:endParaRPr lang="fr-FR" i="1" dirty="0"/>
          </a:p>
        </p:txBody>
      </p:sp>
      <p:sp>
        <p:nvSpPr>
          <p:cNvPr id="3" name="Espace réservé du numéro de diapositive 2">
            <a:extLst>
              <a:ext uri="{FF2B5EF4-FFF2-40B4-BE49-F238E27FC236}">
                <a16:creationId xmlns:a16="http://schemas.microsoft.com/office/drawing/2014/main" id="{C871A216-6AE6-4FEA-8637-0F4AA59735F4}"/>
              </a:ext>
            </a:extLst>
          </p:cNvPr>
          <p:cNvSpPr>
            <a:spLocks noGrp="1"/>
          </p:cNvSpPr>
          <p:nvPr>
            <p:ph type="sldNum" sz="quarter" idx="12"/>
          </p:nvPr>
        </p:nvSpPr>
        <p:spPr/>
        <p:txBody>
          <a:bodyPr/>
          <a:lstStyle/>
          <a:p>
            <a:fld id="{5CB245BE-D4DF-461A-A9C9-CD01768DDAD3}" type="slidenum">
              <a:rPr lang="fr-FR" smtClean="0"/>
              <a:pPr/>
              <a:t>16</a:t>
            </a:fld>
            <a:endParaRPr lang="fr-FR" dirty="0"/>
          </a:p>
        </p:txBody>
      </p:sp>
      <p:sp>
        <p:nvSpPr>
          <p:cNvPr id="4" name="Espace réservé du texte 3">
            <a:extLst>
              <a:ext uri="{FF2B5EF4-FFF2-40B4-BE49-F238E27FC236}">
                <a16:creationId xmlns:a16="http://schemas.microsoft.com/office/drawing/2014/main" id="{1A1855C9-3908-43BA-8467-F3F2332CEBEA}"/>
              </a:ext>
            </a:extLst>
          </p:cNvPr>
          <p:cNvSpPr>
            <a:spLocks noGrp="1"/>
          </p:cNvSpPr>
          <p:nvPr>
            <p:ph type="body" sz="quarter" idx="14"/>
          </p:nvPr>
        </p:nvSpPr>
        <p:spPr/>
        <p:txBody>
          <a:bodyPr/>
          <a:lstStyle/>
          <a:p>
            <a:endParaRPr lang="fr-FR"/>
          </a:p>
        </p:txBody>
      </p:sp>
      <p:sp>
        <p:nvSpPr>
          <p:cNvPr id="5" name="Espace réservé du contenu 4">
            <a:extLst>
              <a:ext uri="{FF2B5EF4-FFF2-40B4-BE49-F238E27FC236}">
                <a16:creationId xmlns:a16="http://schemas.microsoft.com/office/drawing/2014/main" id="{3DC4BF43-828A-4CD5-8797-BBAEA65E3741}"/>
              </a:ext>
            </a:extLst>
          </p:cNvPr>
          <p:cNvSpPr>
            <a:spLocks noGrp="1"/>
          </p:cNvSpPr>
          <p:nvPr>
            <p:ph sz="half" idx="15"/>
          </p:nvPr>
        </p:nvSpPr>
        <p:spPr>
          <a:xfrm>
            <a:off x="274320" y="1453662"/>
            <a:ext cx="4959043" cy="5355296"/>
          </a:xfrm>
        </p:spPr>
        <p:txBody>
          <a:bodyPr/>
          <a:lstStyle/>
          <a:p>
            <a:pPr algn="ctr"/>
            <a:r>
              <a:rPr lang="fr-FR" sz="1400" u="sng" dirty="0">
                <a:latin typeface="Calibri" panose="020F0502020204030204" pitchFamily="34" charset="0"/>
                <a:cs typeface="Calibri" panose="020F0502020204030204" pitchFamily="34" charset="0"/>
              </a:rPr>
              <a:t>Grandes orientations stratégiques</a:t>
            </a:r>
          </a:p>
          <a:p>
            <a:endParaRPr lang="fr-FR" sz="900" dirty="0">
              <a:latin typeface="Calibri" panose="020F0502020204030204" pitchFamily="34" charset="0"/>
              <a:cs typeface="Calibri" panose="020F0502020204030204" pitchFamily="34" charset="0"/>
            </a:endParaRPr>
          </a:p>
          <a:p>
            <a:pPr marL="457200" indent="-457200">
              <a:lnSpc>
                <a:spcPct val="134000"/>
              </a:lnSpc>
              <a:spcBef>
                <a:spcPts val="600"/>
              </a:spcBef>
              <a:buFont typeface="+mj-lt"/>
              <a:buAutoNum type="arabicPeriod"/>
            </a:pPr>
            <a:r>
              <a:rPr lang="fr-FR" sz="1400" dirty="0">
                <a:latin typeface="Calibri" panose="020F0502020204030204" pitchFamily="34" charset="0"/>
                <a:cs typeface="Calibri" panose="020F0502020204030204" pitchFamily="34" charset="0"/>
              </a:rPr>
              <a:t>Un </a:t>
            </a:r>
            <a:r>
              <a:rPr lang="fr-FR" sz="1400" b="1" dirty="0">
                <a:latin typeface="Calibri" panose="020F0502020204030204" pitchFamily="34" charset="0"/>
                <a:cs typeface="Calibri" panose="020F0502020204030204" pitchFamily="34" charset="0"/>
              </a:rPr>
              <a:t>maillage global </a:t>
            </a:r>
            <a:r>
              <a:rPr lang="fr-FR" sz="1400" dirty="0">
                <a:latin typeface="Calibri" panose="020F0502020204030204" pitchFamily="34" charset="0"/>
                <a:cs typeface="Calibri" panose="020F0502020204030204" pitchFamily="34" charset="0"/>
              </a:rPr>
              <a:t>du territoire en </a:t>
            </a:r>
            <a:r>
              <a:rPr lang="fr-FR" sz="1400" b="1" dirty="0">
                <a:latin typeface="Calibri" panose="020F0502020204030204" pitchFamily="34" charset="0"/>
                <a:cs typeface="Calibri" panose="020F0502020204030204" pitchFamily="34" charset="0"/>
              </a:rPr>
              <a:t>solutions de mobilité collective </a:t>
            </a:r>
            <a:r>
              <a:rPr lang="fr-FR" sz="1400" dirty="0">
                <a:latin typeface="Calibri" panose="020F0502020204030204" pitchFamily="34" charset="0"/>
                <a:cs typeface="Calibri" panose="020F0502020204030204" pitchFamily="34" charset="0"/>
              </a:rPr>
              <a:t>et/ou </a:t>
            </a:r>
            <a:r>
              <a:rPr lang="fr-FR" sz="1400" b="1" dirty="0">
                <a:latin typeface="Calibri" panose="020F0502020204030204" pitchFamily="34" charset="0"/>
                <a:cs typeface="Calibri" panose="020F0502020204030204" pitchFamily="34" charset="0"/>
              </a:rPr>
              <a:t>décarbonée</a:t>
            </a:r>
            <a:r>
              <a:rPr lang="fr-FR" sz="1400" dirty="0">
                <a:latin typeface="Calibri" panose="020F0502020204030204" pitchFamily="34" charset="0"/>
                <a:cs typeface="Calibri" panose="020F0502020204030204" pitchFamily="34" charset="0"/>
              </a:rPr>
              <a:t> et des </a:t>
            </a:r>
            <a:r>
              <a:rPr lang="fr-FR" sz="1400" b="1" dirty="0">
                <a:latin typeface="Calibri" panose="020F0502020204030204" pitchFamily="34" charset="0"/>
                <a:cs typeface="Calibri" panose="020F0502020204030204" pitchFamily="34" charset="0"/>
              </a:rPr>
              <a:t>pôles gare </a:t>
            </a:r>
            <a:r>
              <a:rPr lang="fr-FR" sz="1400" dirty="0">
                <a:latin typeface="Calibri" panose="020F0502020204030204" pitchFamily="34" charset="0"/>
                <a:cs typeface="Calibri" panose="020F0502020204030204" pitchFamily="34" charset="0"/>
              </a:rPr>
              <a:t>devenus des vrais lieux d’intermodalité</a:t>
            </a:r>
          </a:p>
          <a:p>
            <a:pPr marL="457200" indent="-457200">
              <a:lnSpc>
                <a:spcPct val="134000"/>
              </a:lnSpc>
              <a:spcBef>
                <a:spcPts val="600"/>
              </a:spcBef>
              <a:buFont typeface="+mj-lt"/>
              <a:buAutoNum type="arabicPeriod"/>
            </a:pPr>
            <a:endParaRPr lang="fr-FR" sz="1400" dirty="0">
              <a:latin typeface="Calibri" panose="020F0502020204030204" pitchFamily="34" charset="0"/>
              <a:cs typeface="Calibri" panose="020F0502020204030204" pitchFamily="34" charset="0"/>
            </a:endParaRPr>
          </a:p>
          <a:p>
            <a:pPr marL="457200" indent="-457200">
              <a:lnSpc>
                <a:spcPct val="134000"/>
              </a:lnSpc>
              <a:buFont typeface="+mj-lt"/>
              <a:buAutoNum type="arabicPeriod"/>
            </a:pPr>
            <a:r>
              <a:rPr lang="fr-FR" sz="1400" dirty="0">
                <a:latin typeface="Calibri" panose="020F0502020204030204" pitchFamily="34" charset="0"/>
                <a:cs typeface="Calibri" panose="020F0502020204030204" pitchFamily="34" charset="0"/>
              </a:rPr>
              <a:t>Un véritable </a:t>
            </a:r>
            <a:r>
              <a:rPr lang="fr-FR" sz="1400" b="1" dirty="0">
                <a:latin typeface="Calibri" panose="020F0502020204030204" pitchFamily="34" charset="0"/>
                <a:cs typeface="Calibri" panose="020F0502020204030204" pitchFamily="34" charset="0"/>
              </a:rPr>
              <a:t>écosystème vélo </a:t>
            </a:r>
            <a:r>
              <a:rPr lang="fr-FR" sz="1400" dirty="0">
                <a:latin typeface="Calibri" panose="020F0502020204030204" pitchFamily="34" charset="0"/>
                <a:cs typeface="Calibri" panose="020F0502020204030204" pitchFamily="34" charset="0"/>
              </a:rPr>
              <a:t>développé sur le territoire</a:t>
            </a:r>
          </a:p>
          <a:p>
            <a:pPr marL="457200" indent="-457200">
              <a:lnSpc>
                <a:spcPct val="134000"/>
              </a:lnSpc>
              <a:buFont typeface="+mj-lt"/>
              <a:buAutoNum type="arabicPeriod"/>
            </a:pPr>
            <a:endParaRPr lang="fr-FR" sz="2000" dirty="0">
              <a:latin typeface="Calibri" panose="020F0502020204030204" pitchFamily="34" charset="0"/>
              <a:cs typeface="Calibri" panose="020F0502020204030204" pitchFamily="34" charset="0"/>
            </a:endParaRPr>
          </a:p>
          <a:p>
            <a:pPr marL="457200" indent="-457200">
              <a:lnSpc>
                <a:spcPct val="134000"/>
              </a:lnSpc>
              <a:buFont typeface="+mj-lt"/>
              <a:buAutoNum type="arabicPeriod"/>
            </a:pPr>
            <a:r>
              <a:rPr lang="fr-FR" sz="1400" dirty="0">
                <a:latin typeface="Calibri" panose="020F0502020204030204" pitchFamily="34" charset="0"/>
                <a:cs typeface="Calibri" panose="020F0502020204030204" pitchFamily="34" charset="0"/>
              </a:rPr>
              <a:t>Une </a:t>
            </a:r>
            <a:r>
              <a:rPr lang="fr-FR" sz="1400" b="1" dirty="0">
                <a:latin typeface="Calibri" panose="020F0502020204030204" pitchFamily="34" charset="0"/>
                <a:cs typeface="Calibri" panose="020F0502020204030204" pitchFamily="34" charset="0"/>
              </a:rPr>
              <a:t>culture du covoiturage et de l’</a:t>
            </a:r>
            <a:r>
              <a:rPr lang="fr-FR" sz="1400" b="1" dirty="0" err="1">
                <a:latin typeface="Calibri" panose="020F0502020204030204" pitchFamily="34" charset="0"/>
                <a:cs typeface="Calibri" panose="020F0502020204030204" pitchFamily="34" charset="0"/>
              </a:rPr>
              <a:t>éco-conduite</a:t>
            </a:r>
            <a:r>
              <a:rPr lang="fr-FR" sz="1400" dirty="0">
                <a:latin typeface="Calibri" panose="020F0502020204030204" pitchFamily="34" charset="0"/>
                <a:cs typeface="Calibri" panose="020F0502020204030204" pitchFamily="34" charset="0"/>
              </a:rPr>
              <a:t> adoptée par tous</a:t>
            </a:r>
          </a:p>
          <a:p>
            <a:endParaRPr lang="fr-FR" dirty="0"/>
          </a:p>
        </p:txBody>
      </p:sp>
      <p:sp>
        <p:nvSpPr>
          <p:cNvPr id="6" name="Espace réservé du texte 5">
            <a:extLst>
              <a:ext uri="{FF2B5EF4-FFF2-40B4-BE49-F238E27FC236}">
                <a16:creationId xmlns:a16="http://schemas.microsoft.com/office/drawing/2014/main" id="{BF6C4DC6-0CAD-4123-A82B-42823562D67E}"/>
              </a:ext>
            </a:extLst>
          </p:cNvPr>
          <p:cNvSpPr>
            <a:spLocks noGrp="1"/>
          </p:cNvSpPr>
          <p:nvPr>
            <p:ph type="body" sz="quarter" idx="18"/>
          </p:nvPr>
        </p:nvSpPr>
        <p:spPr/>
        <p:txBody>
          <a:bodyPr/>
          <a:lstStyle/>
          <a:p>
            <a:r>
              <a:rPr lang="fr-FR" dirty="0"/>
              <a:t>Stratégie Portes Briardes</a:t>
            </a:r>
          </a:p>
        </p:txBody>
      </p:sp>
      <p:sp>
        <p:nvSpPr>
          <p:cNvPr id="8" name="Titre 7">
            <a:extLst>
              <a:ext uri="{FF2B5EF4-FFF2-40B4-BE49-F238E27FC236}">
                <a16:creationId xmlns:a16="http://schemas.microsoft.com/office/drawing/2014/main" id="{5452A83B-EAD6-4AA3-B22B-BFEC45D739B4}"/>
              </a:ext>
            </a:extLst>
          </p:cNvPr>
          <p:cNvSpPr>
            <a:spLocks noGrp="1"/>
          </p:cNvSpPr>
          <p:nvPr>
            <p:ph type="title"/>
          </p:nvPr>
        </p:nvSpPr>
        <p:spPr/>
        <p:txBody>
          <a:bodyPr>
            <a:normAutofit/>
          </a:bodyPr>
          <a:lstStyle/>
          <a:p>
            <a:r>
              <a:rPr lang="fr-FR" sz="3200" dirty="0"/>
              <a:t>2. Mobilité </a:t>
            </a:r>
          </a:p>
        </p:txBody>
      </p:sp>
      <p:pic>
        <p:nvPicPr>
          <p:cNvPr id="12" name="Espace réservé pour une image  8">
            <a:extLst>
              <a:ext uri="{FF2B5EF4-FFF2-40B4-BE49-F238E27FC236}">
                <a16:creationId xmlns:a16="http://schemas.microsoft.com/office/drawing/2014/main" id="{2BF41DB8-9D5E-40B3-8AB5-4EF39C1EB63A}"/>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a:stretch/>
        </p:blipFill>
        <p:spPr>
          <a:xfrm>
            <a:off x="9677400" y="15875"/>
            <a:ext cx="719138" cy="719138"/>
          </a:xfrm>
          <a:prstGeom prst="rect">
            <a:avLst/>
          </a:prstGeom>
        </p:spPr>
      </p:pic>
      <p:sp>
        <p:nvSpPr>
          <p:cNvPr id="9" name="ZoneTexte 8"/>
          <p:cNvSpPr txBox="1"/>
          <p:nvPr/>
        </p:nvSpPr>
        <p:spPr>
          <a:xfrm>
            <a:off x="3093396" y="7177988"/>
            <a:ext cx="2252510" cy="338554"/>
          </a:xfrm>
          <a:prstGeom prst="rect">
            <a:avLst/>
          </a:prstGeom>
          <a:solidFill>
            <a:srgbClr val="2282BC"/>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fr-FR" sz="1600" dirty="0" smtClean="0">
                <a:latin typeface="Calibri" panose="020F0502020204030204" pitchFamily="34" charset="0"/>
              </a:rPr>
              <a:t>Stratégie territoriale</a:t>
            </a:r>
            <a:endParaRPr lang="fr-FR" sz="1600" dirty="0">
              <a:latin typeface="Calibri" panose="020F0502020204030204" pitchFamily="34" charset="0"/>
            </a:endParaRPr>
          </a:p>
        </p:txBody>
      </p:sp>
    </p:spTree>
    <p:extLst>
      <p:ext uri="{BB962C8B-B14F-4D97-AF65-F5344CB8AC3E}">
        <p14:creationId xmlns:p14="http://schemas.microsoft.com/office/powerpoint/2010/main" val="4183014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
            <a:extLst>
              <a:ext uri="{FF2B5EF4-FFF2-40B4-BE49-F238E27FC236}">
                <a16:creationId xmlns:a16="http://schemas.microsoft.com/office/drawing/2014/main" id="{949F609C-4A71-42B3-B81B-AB890418865D}"/>
              </a:ext>
            </a:extLst>
          </p:cNvPr>
          <p:cNvSpPr txBox="1">
            <a:spLocks/>
          </p:cNvSpPr>
          <p:nvPr/>
        </p:nvSpPr>
        <p:spPr>
          <a:xfrm>
            <a:off x="5519410" y="1453662"/>
            <a:ext cx="4959043" cy="5355296"/>
          </a:xfrm>
          <a:prstGeom prst="rect">
            <a:avLst/>
          </a:prstGeom>
        </p:spPr>
        <p:txBody>
          <a:bodyPr vert="horz" lIns="91440" tIns="45720" rIns="91440" bIns="45720" rtlCol="0">
            <a:noAutofit/>
          </a:bodyPr>
          <a:lstStyle>
            <a:lvl1pPr marL="0" indent="0" algn="just" defTabSz="801929" rtl="0" eaLnBrk="1" latinLnBrk="0" hangingPunct="1">
              <a:lnSpc>
                <a:spcPct val="100000"/>
              </a:lnSpc>
              <a:spcBef>
                <a:spcPts val="877"/>
              </a:spcBef>
              <a:buFont typeface="Arial" panose="020B0604020202020204" pitchFamily="34" charset="0"/>
              <a:buNone/>
              <a:defRPr sz="1100" kern="1200">
                <a:solidFill>
                  <a:schemeClr val="tx1"/>
                </a:solidFill>
                <a:latin typeface="Calibri Light" panose="020F0302020204030204" pitchFamily="34" charset="0"/>
                <a:ea typeface="+mn-ea"/>
                <a:cs typeface="Calibri Light" panose="020F0302020204030204" pitchFamily="34" charset="0"/>
              </a:defRPr>
            </a:lvl1pPr>
            <a:lvl2pPr marL="601447" indent="-200482" algn="l" defTabSz="801929"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411" indent="-200482" algn="l" defTabSz="801929"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375"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340"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endParaRPr lang="fr-FR" dirty="0"/>
          </a:p>
        </p:txBody>
      </p:sp>
      <p:sp>
        <p:nvSpPr>
          <p:cNvPr id="3" name="Espace réservé du numéro de diapositive 2">
            <a:extLst>
              <a:ext uri="{FF2B5EF4-FFF2-40B4-BE49-F238E27FC236}">
                <a16:creationId xmlns:a16="http://schemas.microsoft.com/office/drawing/2014/main" id="{C871A216-6AE6-4FEA-8637-0F4AA59735F4}"/>
              </a:ext>
            </a:extLst>
          </p:cNvPr>
          <p:cNvSpPr>
            <a:spLocks noGrp="1"/>
          </p:cNvSpPr>
          <p:nvPr>
            <p:ph type="sldNum" sz="quarter" idx="12"/>
          </p:nvPr>
        </p:nvSpPr>
        <p:spPr/>
        <p:txBody>
          <a:bodyPr/>
          <a:lstStyle/>
          <a:p>
            <a:fld id="{5CB245BE-D4DF-461A-A9C9-CD01768DDAD3}" type="slidenum">
              <a:rPr lang="fr-FR" smtClean="0"/>
              <a:pPr/>
              <a:t>17</a:t>
            </a:fld>
            <a:endParaRPr lang="fr-FR" dirty="0"/>
          </a:p>
        </p:txBody>
      </p:sp>
      <p:sp>
        <p:nvSpPr>
          <p:cNvPr id="4" name="Espace réservé du texte 3">
            <a:extLst>
              <a:ext uri="{FF2B5EF4-FFF2-40B4-BE49-F238E27FC236}">
                <a16:creationId xmlns:a16="http://schemas.microsoft.com/office/drawing/2014/main" id="{A2DEEB05-3972-484A-8E7A-E0383A61D4BE}"/>
              </a:ext>
            </a:extLst>
          </p:cNvPr>
          <p:cNvSpPr>
            <a:spLocks noGrp="1"/>
          </p:cNvSpPr>
          <p:nvPr>
            <p:ph type="body" sz="quarter" idx="14"/>
          </p:nvPr>
        </p:nvSpPr>
        <p:spPr/>
        <p:txBody>
          <a:bodyPr/>
          <a:lstStyle/>
          <a:p>
            <a:endParaRPr lang="fr-FR" dirty="0"/>
          </a:p>
        </p:txBody>
      </p:sp>
      <p:sp>
        <p:nvSpPr>
          <p:cNvPr id="14" name="Espace réservé du contenu 4">
            <a:extLst>
              <a:ext uri="{FF2B5EF4-FFF2-40B4-BE49-F238E27FC236}">
                <a16:creationId xmlns:a16="http://schemas.microsoft.com/office/drawing/2014/main" id="{09B80478-0AC0-4B97-A582-0402671C126B}"/>
              </a:ext>
            </a:extLst>
          </p:cNvPr>
          <p:cNvSpPr>
            <a:spLocks noGrp="1"/>
          </p:cNvSpPr>
          <p:nvPr>
            <p:ph sz="half" idx="15"/>
          </p:nvPr>
        </p:nvSpPr>
        <p:spPr/>
        <p:txBody>
          <a:bodyPr/>
          <a:lstStyle/>
          <a:p>
            <a:pPr algn="ctr"/>
            <a:r>
              <a:rPr lang="fr-FR" sz="1400" u="sng" dirty="0">
                <a:latin typeface="Calibri" panose="020F0502020204030204" pitchFamily="34" charset="0"/>
                <a:cs typeface="Calibri" panose="020F0502020204030204" pitchFamily="34" charset="0"/>
              </a:rPr>
              <a:t>Grandes orientations stratégiques</a:t>
            </a:r>
          </a:p>
          <a:p>
            <a:endParaRPr lang="fr-FR" dirty="0">
              <a:latin typeface="Calibri" panose="020F0502020204030204" pitchFamily="34" charset="0"/>
              <a:cs typeface="Calibri" panose="020F0502020204030204" pitchFamily="34" charset="0"/>
            </a:endParaRPr>
          </a:p>
          <a:p>
            <a:pPr marL="342900" indent="-342900">
              <a:buFont typeface="+mj-lt"/>
              <a:buAutoNum type="arabicPeriod"/>
            </a:pPr>
            <a:r>
              <a:rPr lang="fr-FR" sz="1400" dirty="0">
                <a:latin typeface="Calibri" panose="020F0502020204030204" pitchFamily="34" charset="0"/>
                <a:cs typeface="Calibri" panose="020F0502020204030204" pitchFamily="34" charset="0"/>
              </a:rPr>
              <a:t>Des acteurs économiques moteurs sur les sujets climat-air-énergie</a:t>
            </a:r>
          </a:p>
          <a:p>
            <a:pPr marL="342900" indent="-342900">
              <a:buFont typeface="+mj-lt"/>
              <a:buAutoNum type="arabicPeriod"/>
            </a:pPr>
            <a:endParaRPr lang="fr-FR" sz="1400" dirty="0">
              <a:latin typeface="Calibri" panose="020F0502020204030204" pitchFamily="34" charset="0"/>
              <a:cs typeface="Calibri" panose="020F0502020204030204" pitchFamily="34" charset="0"/>
            </a:endParaRPr>
          </a:p>
          <a:p>
            <a:pPr marL="342900" indent="-342900">
              <a:buFont typeface="+mj-lt"/>
              <a:buAutoNum type="arabicPeriod"/>
            </a:pPr>
            <a:r>
              <a:rPr lang="fr-FR" sz="1400" dirty="0">
                <a:latin typeface="Calibri" panose="020F0502020204030204" pitchFamily="34" charset="0"/>
                <a:cs typeface="Calibri" panose="020F0502020204030204" pitchFamily="34" charset="0"/>
              </a:rPr>
              <a:t>Une valorisation et un accompagnement des filières locales et durables</a:t>
            </a:r>
          </a:p>
          <a:p>
            <a:pPr marL="342900" indent="-342900">
              <a:buFont typeface="+mj-lt"/>
              <a:buAutoNum type="arabicPeriod"/>
            </a:pPr>
            <a:endParaRPr lang="fr-FR" sz="1400" dirty="0">
              <a:latin typeface="Calibri" panose="020F0502020204030204" pitchFamily="34" charset="0"/>
              <a:cs typeface="Calibri" panose="020F0502020204030204" pitchFamily="34" charset="0"/>
            </a:endParaRPr>
          </a:p>
          <a:p>
            <a:pPr marL="342900" indent="-342900">
              <a:buFont typeface="+mj-lt"/>
              <a:buAutoNum type="arabicPeriod"/>
            </a:pPr>
            <a:r>
              <a:rPr lang="fr-FR" sz="1400" dirty="0">
                <a:latin typeface="Calibri" panose="020F0502020204030204" pitchFamily="34" charset="0"/>
                <a:cs typeface="Calibri" panose="020F0502020204030204" pitchFamily="34" charset="0"/>
              </a:rPr>
              <a:t>Une culture du réemploi, de la réparation et de la réduction des déchets adoptée sur le territoire</a:t>
            </a:r>
          </a:p>
          <a:p>
            <a:endParaRPr lang="fr-FR" dirty="0"/>
          </a:p>
        </p:txBody>
      </p:sp>
      <p:sp>
        <p:nvSpPr>
          <p:cNvPr id="6" name="Espace réservé du texte 5">
            <a:extLst>
              <a:ext uri="{FF2B5EF4-FFF2-40B4-BE49-F238E27FC236}">
                <a16:creationId xmlns:a16="http://schemas.microsoft.com/office/drawing/2014/main" id="{BF6C4DC6-0CAD-4123-A82B-42823562D67E}"/>
              </a:ext>
            </a:extLst>
          </p:cNvPr>
          <p:cNvSpPr>
            <a:spLocks noGrp="1"/>
          </p:cNvSpPr>
          <p:nvPr>
            <p:ph type="body" sz="quarter" idx="18"/>
          </p:nvPr>
        </p:nvSpPr>
        <p:spPr/>
        <p:txBody>
          <a:bodyPr/>
          <a:lstStyle/>
          <a:p>
            <a:r>
              <a:rPr lang="fr-FR" dirty="0"/>
              <a:t>Stratégie Portes Briardes </a:t>
            </a:r>
          </a:p>
        </p:txBody>
      </p:sp>
      <p:pic>
        <p:nvPicPr>
          <p:cNvPr id="11" name="Espace réservé pour une image  15">
            <a:extLst>
              <a:ext uri="{FF2B5EF4-FFF2-40B4-BE49-F238E27FC236}">
                <a16:creationId xmlns:a16="http://schemas.microsoft.com/office/drawing/2014/main" id="{4D62A139-A923-4569-BE37-FBD3A5BF04A2}"/>
              </a:ext>
            </a:extLst>
          </p:cNvPr>
          <p:cNvPicPr>
            <a:picLocks noGrp="1" noChangeAspect="1"/>
          </p:cNvPicPr>
          <p:nvPr>
            <p:ph type="pic" sz="quarter" idx="13"/>
          </p:nvPr>
        </p:nvPicPr>
        <p:blipFill rotWithShape="1">
          <a:blip r:embed="rId2"/>
          <a:srcRect/>
          <a:stretch/>
        </p:blipFill>
        <p:spPr>
          <a:prstGeom prst="rect">
            <a:avLst/>
          </a:prstGeom>
        </p:spPr>
      </p:pic>
      <p:sp>
        <p:nvSpPr>
          <p:cNvPr id="8" name="Titre 7">
            <a:extLst>
              <a:ext uri="{FF2B5EF4-FFF2-40B4-BE49-F238E27FC236}">
                <a16:creationId xmlns:a16="http://schemas.microsoft.com/office/drawing/2014/main" id="{5452A83B-EAD6-4AA3-B22B-BFEC45D739B4}"/>
              </a:ext>
            </a:extLst>
          </p:cNvPr>
          <p:cNvSpPr>
            <a:spLocks noGrp="1"/>
          </p:cNvSpPr>
          <p:nvPr>
            <p:ph type="title"/>
          </p:nvPr>
        </p:nvSpPr>
        <p:spPr/>
        <p:txBody>
          <a:bodyPr>
            <a:normAutofit/>
          </a:bodyPr>
          <a:lstStyle/>
          <a:p>
            <a:r>
              <a:rPr lang="fr-FR" sz="3200" dirty="0"/>
              <a:t>3. Economie locale et </a:t>
            </a:r>
            <a:r>
              <a:rPr lang="fr-FR" sz="3200" dirty="0" smtClean="0"/>
              <a:t>déchets</a:t>
            </a:r>
            <a:endParaRPr lang="fr-FR" sz="3200" dirty="0"/>
          </a:p>
        </p:txBody>
      </p:sp>
      <p:sp>
        <p:nvSpPr>
          <p:cNvPr id="9" name="ZoneTexte 8"/>
          <p:cNvSpPr txBox="1"/>
          <p:nvPr/>
        </p:nvSpPr>
        <p:spPr>
          <a:xfrm>
            <a:off x="3093396" y="7177988"/>
            <a:ext cx="2252510" cy="338554"/>
          </a:xfrm>
          <a:prstGeom prst="rect">
            <a:avLst/>
          </a:prstGeom>
          <a:solidFill>
            <a:srgbClr val="2282BC"/>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fr-FR" sz="1600" dirty="0" smtClean="0">
                <a:latin typeface="Calibri" panose="020F0502020204030204" pitchFamily="34" charset="0"/>
              </a:rPr>
              <a:t>Stratégie territoriale</a:t>
            </a:r>
            <a:endParaRPr lang="fr-FR" sz="1600" dirty="0">
              <a:latin typeface="Calibri" panose="020F0502020204030204" pitchFamily="34" charset="0"/>
            </a:endParaRPr>
          </a:p>
        </p:txBody>
      </p:sp>
    </p:spTree>
    <p:extLst>
      <p:ext uri="{BB962C8B-B14F-4D97-AF65-F5344CB8AC3E}">
        <p14:creationId xmlns:p14="http://schemas.microsoft.com/office/powerpoint/2010/main" val="3201742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F446354-D6FD-45AF-8D41-28811A8B1818}"/>
              </a:ext>
            </a:extLst>
          </p:cNvPr>
          <p:cNvSpPr>
            <a:spLocks noGrp="1"/>
          </p:cNvSpPr>
          <p:nvPr>
            <p:ph sz="half" idx="2"/>
          </p:nvPr>
        </p:nvSpPr>
        <p:spPr/>
        <p:txBody>
          <a:bodyPr/>
          <a:lstStyle/>
          <a:p>
            <a:pPr algn="ctr"/>
            <a:endParaRPr lang="fr-FR" sz="1400" i="1" dirty="0"/>
          </a:p>
        </p:txBody>
      </p:sp>
      <p:sp>
        <p:nvSpPr>
          <p:cNvPr id="3" name="Espace réservé du numéro de diapositive 2">
            <a:extLst>
              <a:ext uri="{FF2B5EF4-FFF2-40B4-BE49-F238E27FC236}">
                <a16:creationId xmlns:a16="http://schemas.microsoft.com/office/drawing/2014/main" id="{C871A216-6AE6-4FEA-8637-0F4AA59735F4}"/>
              </a:ext>
            </a:extLst>
          </p:cNvPr>
          <p:cNvSpPr>
            <a:spLocks noGrp="1"/>
          </p:cNvSpPr>
          <p:nvPr>
            <p:ph type="sldNum" sz="quarter" idx="12"/>
          </p:nvPr>
        </p:nvSpPr>
        <p:spPr/>
        <p:txBody>
          <a:bodyPr/>
          <a:lstStyle/>
          <a:p>
            <a:fld id="{5CB245BE-D4DF-461A-A9C9-CD01768DDAD3}" type="slidenum">
              <a:rPr lang="fr-FR" smtClean="0"/>
              <a:pPr/>
              <a:t>18</a:t>
            </a:fld>
            <a:endParaRPr lang="fr-FR" dirty="0"/>
          </a:p>
        </p:txBody>
      </p:sp>
      <p:sp>
        <p:nvSpPr>
          <p:cNvPr id="10" name="Espace réservé du texte 9">
            <a:extLst>
              <a:ext uri="{FF2B5EF4-FFF2-40B4-BE49-F238E27FC236}">
                <a16:creationId xmlns:a16="http://schemas.microsoft.com/office/drawing/2014/main" id="{8CA7C411-BEED-4B17-89E8-4FF28E488A78}"/>
              </a:ext>
            </a:extLst>
          </p:cNvPr>
          <p:cNvSpPr>
            <a:spLocks noGrp="1"/>
          </p:cNvSpPr>
          <p:nvPr>
            <p:ph type="body" sz="quarter" idx="14"/>
          </p:nvPr>
        </p:nvSpPr>
        <p:spPr/>
        <p:txBody>
          <a:bodyPr/>
          <a:lstStyle/>
          <a:p>
            <a:endParaRPr lang="fr-FR"/>
          </a:p>
        </p:txBody>
      </p:sp>
      <p:sp>
        <p:nvSpPr>
          <p:cNvPr id="14" name="Espace réservé du contenu 4">
            <a:extLst>
              <a:ext uri="{FF2B5EF4-FFF2-40B4-BE49-F238E27FC236}">
                <a16:creationId xmlns:a16="http://schemas.microsoft.com/office/drawing/2014/main" id="{09B80478-0AC0-4B97-A582-0402671C126B}"/>
              </a:ext>
            </a:extLst>
          </p:cNvPr>
          <p:cNvSpPr>
            <a:spLocks noGrp="1"/>
          </p:cNvSpPr>
          <p:nvPr>
            <p:ph sz="half" idx="15"/>
          </p:nvPr>
        </p:nvSpPr>
        <p:spPr/>
        <p:txBody>
          <a:bodyPr/>
          <a:lstStyle/>
          <a:p>
            <a:pPr algn="ctr"/>
            <a:r>
              <a:rPr lang="fr-FR" sz="1400" u="sng" dirty="0">
                <a:latin typeface="Calibri" panose="020F0502020204030204" pitchFamily="34" charset="0"/>
                <a:cs typeface="Calibri" panose="020F0502020204030204" pitchFamily="34" charset="0"/>
              </a:rPr>
              <a:t>Grandes Orientations Stratégiques</a:t>
            </a:r>
            <a:r>
              <a:rPr lang="fr-FR" sz="1400" dirty="0">
                <a:latin typeface="Calibri" panose="020F0502020204030204" pitchFamily="34" charset="0"/>
                <a:cs typeface="Calibri" panose="020F0502020204030204" pitchFamily="34" charset="0"/>
              </a:rPr>
              <a:t> </a:t>
            </a:r>
          </a:p>
          <a:p>
            <a:pPr algn="ctr"/>
            <a:endParaRPr lang="fr-FR" dirty="0">
              <a:latin typeface="Calibri" panose="020F0502020204030204" pitchFamily="34" charset="0"/>
              <a:cs typeface="Calibri" panose="020F0502020204030204" pitchFamily="34" charset="0"/>
            </a:endParaRPr>
          </a:p>
          <a:p>
            <a:pPr marL="457200" indent="-457200">
              <a:buFont typeface="+mj-lt"/>
              <a:buAutoNum type="arabicPeriod"/>
            </a:pPr>
            <a:r>
              <a:rPr lang="fr-FR" sz="1400" dirty="0">
                <a:latin typeface="Calibri" panose="020F0502020204030204" pitchFamily="34" charset="0"/>
                <a:cs typeface="Calibri" panose="020F0502020204030204" pitchFamily="34" charset="0"/>
              </a:rPr>
              <a:t>Des synergies entre les agriculteurs </a:t>
            </a:r>
            <a:r>
              <a:rPr lang="fr-FR" sz="1400" b="0" i="0" u="none" strike="noStrike" kern="1200" dirty="0">
                <a:solidFill>
                  <a:srgbClr val="000000"/>
                </a:solidFill>
                <a:effectLst/>
                <a:latin typeface="Calibri" panose="020F0502020204030204" pitchFamily="34" charset="0"/>
                <a:cs typeface="Calibri" panose="020F0502020204030204" pitchFamily="34" charset="0"/>
              </a:rPr>
              <a:t>et les autres acteurs du territoire : revente d’énergie, séquestration carbone, circuits courts et vente directe… afin de revaloriser le rôle de l’agriculture sur le territoire.</a:t>
            </a:r>
          </a:p>
          <a:p>
            <a:pPr marL="457200" indent="-457200">
              <a:buFont typeface="+mj-lt"/>
              <a:buAutoNum type="arabicPeriod"/>
            </a:pPr>
            <a:endParaRPr lang="fr-FR" sz="1400" b="0" i="0" u="none" strike="noStrike" kern="1200" dirty="0">
              <a:solidFill>
                <a:srgbClr val="000000"/>
              </a:solidFill>
              <a:effectLst/>
              <a:latin typeface="Calibri" panose="020F0502020204030204" pitchFamily="34" charset="0"/>
              <a:cs typeface="Calibri" panose="020F0502020204030204" pitchFamily="34" charset="0"/>
            </a:endParaRPr>
          </a:p>
          <a:p>
            <a:pPr marL="457200" indent="-457200">
              <a:buFont typeface="+mj-lt"/>
              <a:buAutoNum type="arabicPeriod"/>
            </a:pPr>
            <a:r>
              <a:rPr lang="fr-FR" sz="1400" dirty="0">
                <a:latin typeface="Calibri" panose="020F0502020204030204" pitchFamily="34" charset="0"/>
                <a:cs typeface="Calibri" panose="020F0502020204030204" pitchFamily="34" charset="0"/>
              </a:rPr>
              <a:t>Vers une agriculture moins dépendante de la chimie et qui séquestre toujours plus de carbone</a:t>
            </a:r>
          </a:p>
          <a:p>
            <a:pPr marL="457200" indent="-457200">
              <a:buFont typeface="+mj-lt"/>
              <a:buAutoNum type="arabicPeriod"/>
            </a:pPr>
            <a:endParaRPr lang="fr-FR" sz="1400" dirty="0">
              <a:latin typeface="Calibri" panose="020F0502020204030204" pitchFamily="34" charset="0"/>
              <a:cs typeface="Calibri" panose="020F0502020204030204" pitchFamily="34" charset="0"/>
            </a:endParaRPr>
          </a:p>
          <a:p>
            <a:pPr marL="457200" indent="-457200">
              <a:buFont typeface="+mj-lt"/>
              <a:buAutoNum type="arabicPeriod"/>
            </a:pPr>
            <a:r>
              <a:rPr lang="fr-FR" sz="1400" dirty="0">
                <a:latin typeface="Calibri" panose="020F0502020204030204" pitchFamily="34" charset="0"/>
                <a:cs typeface="Calibri" panose="020F0502020204030204" pitchFamily="34" charset="0"/>
              </a:rPr>
              <a:t>Un territoire pionnier sur la question de l’alimentation durable en coordination avec des partenaires locaux</a:t>
            </a:r>
          </a:p>
          <a:p>
            <a:endParaRPr lang="fr-FR" dirty="0"/>
          </a:p>
        </p:txBody>
      </p:sp>
      <p:sp>
        <p:nvSpPr>
          <p:cNvPr id="6" name="Espace réservé du texte 5">
            <a:extLst>
              <a:ext uri="{FF2B5EF4-FFF2-40B4-BE49-F238E27FC236}">
                <a16:creationId xmlns:a16="http://schemas.microsoft.com/office/drawing/2014/main" id="{BF6C4DC6-0CAD-4123-A82B-42823562D67E}"/>
              </a:ext>
            </a:extLst>
          </p:cNvPr>
          <p:cNvSpPr>
            <a:spLocks noGrp="1"/>
          </p:cNvSpPr>
          <p:nvPr>
            <p:ph type="body" sz="quarter" idx="18"/>
          </p:nvPr>
        </p:nvSpPr>
        <p:spPr/>
        <p:txBody>
          <a:bodyPr/>
          <a:lstStyle/>
          <a:p>
            <a:r>
              <a:rPr lang="fr-FR" dirty="0"/>
              <a:t>Stratégie Portes Briardes </a:t>
            </a:r>
          </a:p>
        </p:txBody>
      </p:sp>
      <p:sp>
        <p:nvSpPr>
          <p:cNvPr id="8" name="Titre 7">
            <a:extLst>
              <a:ext uri="{FF2B5EF4-FFF2-40B4-BE49-F238E27FC236}">
                <a16:creationId xmlns:a16="http://schemas.microsoft.com/office/drawing/2014/main" id="{5452A83B-EAD6-4AA3-B22B-BFEC45D739B4}"/>
              </a:ext>
            </a:extLst>
          </p:cNvPr>
          <p:cNvSpPr>
            <a:spLocks noGrp="1"/>
          </p:cNvSpPr>
          <p:nvPr>
            <p:ph type="title"/>
          </p:nvPr>
        </p:nvSpPr>
        <p:spPr/>
        <p:txBody>
          <a:bodyPr>
            <a:normAutofit/>
          </a:bodyPr>
          <a:lstStyle/>
          <a:p>
            <a:r>
              <a:rPr lang="fr-FR" sz="3200" dirty="0"/>
              <a:t>4. Agriculture et </a:t>
            </a:r>
            <a:r>
              <a:rPr lang="fr-FR" sz="3200" dirty="0" smtClean="0"/>
              <a:t>alimentation</a:t>
            </a:r>
            <a:endParaRPr lang="fr-FR" sz="3200" dirty="0"/>
          </a:p>
        </p:txBody>
      </p:sp>
      <p:sp>
        <p:nvSpPr>
          <p:cNvPr id="13" name="Espace réservé du contenu 1">
            <a:extLst>
              <a:ext uri="{FF2B5EF4-FFF2-40B4-BE49-F238E27FC236}">
                <a16:creationId xmlns:a16="http://schemas.microsoft.com/office/drawing/2014/main" id="{949F609C-4A71-42B3-B81B-AB890418865D}"/>
              </a:ext>
            </a:extLst>
          </p:cNvPr>
          <p:cNvSpPr txBox="1">
            <a:spLocks/>
          </p:cNvSpPr>
          <p:nvPr/>
        </p:nvSpPr>
        <p:spPr>
          <a:xfrm>
            <a:off x="5345906" y="1453662"/>
            <a:ext cx="5132547" cy="5355296"/>
          </a:xfrm>
          <a:prstGeom prst="rect">
            <a:avLst/>
          </a:prstGeom>
        </p:spPr>
        <p:txBody>
          <a:bodyPr vert="horz" lIns="91440" tIns="45720" rIns="91440" bIns="45720" rtlCol="0">
            <a:noAutofit/>
          </a:bodyPr>
          <a:lstStyle>
            <a:lvl1pPr marL="0" indent="0" algn="just" defTabSz="801929" rtl="0" eaLnBrk="1" latinLnBrk="0" hangingPunct="1">
              <a:lnSpc>
                <a:spcPct val="100000"/>
              </a:lnSpc>
              <a:spcBef>
                <a:spcPts val="877"/>
              </a:spcBef>
              <a:buFont typeface="Arial" panose="020B0604020202020204" pitchFamily="34" charset="0"/>
              <a:buNone/>
              <a:defRPr sz="1100" kern="1200">
                <a:solidFill>
                  <a:schemeClr val="tx1"/>
                </a:solidFill>
                <a:latin typeface="Calibri Light" panose="020F0302020204030204" pitchFamily="34" charset="0"/>
                <a:ea typeface="+mn-ea"/>
                <a:cs typeface="Calibri Light" panose="020F0302020204030204" pitchFamily="34" charset="0"/>
              </a:defRPr>
            </a:lvl1pPr>
            <a:lvl2pPr marL="601447" indent="-200482" algn="l" defTabSz="801929"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411" indent="-200482" algn="l" defTabSz="801929"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375"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340"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endParaRPr lang="fr-FR" dirty="0"/>
          </a:p>
        </p:txBody>
      </p:sp>
      <p:pic>
        <p:nvPicPr>
          <p:cNvPr id="15" name="Espace réservé pour une image  11">
            <a:extLst>
              <a:ext uri="{FF2B5EF4-FFF2-40B4-BE49-F238E27FC236}">
                <a16:creationId xmlns:a16="http://schemas.microsoft.com/office/drawing/2014/main" id="{68ED12BC-795F-4C5C-8CB4-AE4F12E4EF38}"/>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val="0"/>
              </a:ext>
            </a:extLst>
          </a:blip>
          <a:srcRect/>
          <a:stretch/>
        </p:blipFill>
        <p:spPr>
          <a:xfrm>
            <a:off x="9677400" y="15875"/>
            <a:ext cx="719138" cy="719138"/>
          </a:xfrm>
        </p:spPr>
      </p:pic>
      <p:sp>
        <p:nvSpPr>
          <p:cNvPr id="11" name="ZoneTexte 10"/>
          <p:cNvSpPr txBox="1"/>
          <p:nvPr/>
        </p:nvSpPr>
        <p:spPr>
          <a:xfrm>
            <a:off x="3093396" y="7177988"/>
            <a:ext cx="2252510" cy="338554"/>
          </a:xfrm>
          <a:prstGeom prst="rect">
            <a:avLst/>
          </a:prstGeom>
          <a:solidFill>
            <a:srgbClr val="2282BC"/>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fr-FR" sz="1600" dirty="0" smtClean="0">
                <a:latin typeface="Calibri" panose="020F0502020204030204" pitchFamily="34" charset="0"/>
              </a:rPr>
              <a:t>Stratégie territoriale</a:t>
            </a:r>
            <a:endParaRPr lang="fr-FR" sz="1600" dirty="0">
              <a:latin typeface="Calibri" panose="020F0502020204030204" pitchFamily="34" charset="0"/>
            </a:endParaRPr>
          </a:p>
        </p:txBody>
      </p:sp>
    </p:spTree>
    <p:extLst>
      <p:ext uri="{BB962C8B-B14F-4D97-AF65-F5344CB8AC3E}">
        <p14:creationId xmlns:p14="http://schemas.microsoft.com/office/powerpoint/2010/main" val="3877268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C871A216-6AE6-4FEA-8637-0F4AA59735F4}"/>
              </a:ext>
            </a:extLst>
          </p:cNvPr>
          <p:cNvSpPr>
            <a:spLocks noGrp="1"/>
          </p:cNvSpPr>
          <p:nvPr>
            <p:ph type="sldNum" sz="quarter" idx="12"/>
          </p:nvPr>
        </p:nvSpPr>
        <p:spPr/>
        <p:txBody>
          <a:bodyPr/>
          <a:lstStyle/>
          <a:p>
            <a:fld id="{5CB245BE-D4DF-461A-A9C9-CD01768DDAD3}" type="slidenum">
              <a:rPr lang="fr-FR" smtClean="0"/>
              <a:pPr/>
              <a:t>19</a:t>
            </a:fld>
            <a:endParaRPr lang="fr-FR" dirty="0"/>
          </a:p>
        </p:txBody>
      </p:sp>
      <p:sp>
        <p:nvSpPr>
          <p:cNvPr id="9" name="Espace réservé du texte 8">
            <a:extLst>
              <a:ext uri="{FF2B5EF4-FFF2-40B4-BE49-F238E27FC236}">
                <a16:creationId xmlns:a16="http://schemas.microsoft.com/office/drawing/2014/main" id="{290EFBBA-C68A-41C4-8D14-93642D627C14}"/>
              </a:ext>
            </a:extLst>
          </p:cNvPr>
          <p:cNvSpPr>
            <a:spLocks noGrp="1"/>
          </p:cNvSpPr>
          <p:nvPr>
            <p:ph type="body" sz="quarter" idx="14"/>
          </p:nvPr>
        </p:nvSpPr>
        <p:spPr/>
        <p:txBody>
          <a:bodyPr/>
          <a:lstStyle/>
          <a:p>
            <a:r>
              <a:rPr lang="fr-FR" dirty="0"/>
              <a:t>PPE : Programmation pluriannuelle de l’énergie</a:t>
            </a:r>
          </a:p>
        </p:txBody>
      </p:sp>
      <p:sp>
        <p:nvSpPr>
          <p:cNvPr id="14" name="Espace réservé du contenu 4">
            <a:extLst>
              <a:ext uri="{FF2B5EF4-FFF2-40B4-BE49-F238E27FC236}">
                <a16:creationId xmlns:a16="http://schemas.microsoft.com/office/drawing/2014/main" id="{09B80478-0AC0-4B97-A582-0402671C126B}"/>
              </a:ext>
            </a:extLst>
          </p:cNvPr>
          <p:cNvSpPr>
            <a:spLocks noGrp="1"/>
          </p:cNvSpPr>
          <p:nvPr>
            <p:ph sz="half" idx="15"/>
          </p:nvPr>
        </p:nvSpPr>
        <p:spPr/>
        <p:txBody>
          <a:bodyPr/>
          <a:lstStyle/>
          <a:p>
            <a:pPr algn="l"/>
            <a:r>
              <a:rPr lang="fr-FR" sz="1400" u="sng" dirty="0">
                <a:latin typeface="Calibri" panose="020F0502020204030204" pitchFamily="34" charset="0"/>
                <a:cs typeface="Calibri" panose="020F0502020204030204" pitchFamily="34" charset="0"/>
              </a:rPr>
              <a:t>Objectif stratégique 2030 </a:t>
            </a:r>
          </a:p>
          <a:p>
            <a:pPr marL="285750" indent="-285750" algn="l">
              <a:buFont typeface="Wingdings" panose="05000000000000000000" pitchFamily="2" charset="2"/>
              <a:buChar char="à"/>
            </a:pPr>
            <a:r>
              <a:rPr lang="fr-FR" sz="1400" dirty="0">
                <a:latin typeface="Calibri" panose="020F0502020204030204" pitchFamily="34" charset="0"/>
                <a:cs typeface="Calibri" panose="020F0502020204030204" pitchFamily="34" charset="0"/>
                <a:sym typeface="Wingdings" panose="05000000000000000000" pitchFamily="2" charset="2"/>
              </a:rPr>
              <a:t>6</a:t>
            </a:r>
            <a:r>
              <a:rPr lang="fr-FR" sz="1400" dirty="0">
                <a:latin typeface="Calibri" panose="020F0502020204030204" pitchFamily="34" charset="0"/>
                <a:cs typeface="Calibri" panose="020F0502020204030204" pitchFamily="34" charset="0"/>
              </a:rPr>
              <a:t>0 GWh d’énergie renouvelable produite sur le territoire </a:t>
            </a:r>
          </a:p>
          <a:p>
            <a:pPr marL="285750" indent="-285750" algn="l">
              <a:buFont typeface="Wingdings" panose="05000000000000000000" pitchFamily="2" charset="2"/>
              <a:buChar char="à"/>
            </a:pPr>
            <a:r>
              <a:rPr lang="fr-FR" sz="1400" dirty="0">
                <a:latin typeface="Calibri" panose="020F0502020204030204" pitchFamily="34" charset="0"/>
                <a:cs typeface="Calibri" panose="020F0502020204030204" pitchFamily="34" charset="0"/>
              </a:rPr>
              <a:t>20 GWh de projets à l’étude</a:t>
            </a:r>
          </a:p>
          <a:p>
            <a:pPr algn="l"/>
            <a:r>
              <a:rPr lang="fr-FR" sz="1400" u="sng" dirty="0">
                <a:latin typeface="Calibri" panose="020F0502020204030204" pitchFamily="34" charset="0"/>
                <a:cs typeface="Calibri" panose="020F0502020204030204" pitchFamily="34" charset="0"/>
              </a:rPr>
              <a:t>Production annuelle détaillée -  horizon 2030</a:t>
            </a:r>
          </a:p>
          <a:p>
            <a:pPr marL="171450" indent="-171450">
              <a:buFont typeface="Arial" panose="020B0604020202020204" pitchFamily="34" charset="0"/>
              <a:buChar char="•"/>
            </a:pPr>
            <a:r>
              <a:rPr lang="fr-FR" sz="1400" dirty="0"/>
              <a:t>Aujourd’hui, 2,3 GWh produit grâce au solaire et à la chaufferie de </a:t>
            </a:r>
            <a:r>
              <a:rPr lang="fr-FR" sz="1400" dirty="0" smtClean="0"/>
              <a:t>Tournan-en-Brie </a:t>
            </a:r>
            <a:r>
              <a:rPr lang="fr-FR" sz="1400" dirty="0"/>
              <a:t>et 55 GWh de bois énergie dans la consommation d’énergie finale. </a:t>
            </a:r>
          </a:p>
          <a:p>
            <a:pPr marL="171450" indent="-171450">
              <a:buFont typeface="Calibri" panose="020F0502020204030204" pitchFamily="34" charset="0"/>
              <a:buChar char="+"/>
            </a:pPr>
            <a:r>
              <a:rPr lang="fr-FR" sz="1400" b="1" dirty="0">
                <a:solidFill>
                  <a:srgbClr val="2282BC"/>
                </a:solidFill>
                <a:latin typeface="Calibri" panose="020F0502020204030204" pitchFamily="34" charset="0"/>
                <a:cs typeface="Calibri" panose="020F0502020204030204" pitchFamily="34" charset="0"/>
              </a:rPr>
              <a:t>25 GWh en solaire (PV et thermique)</a:t>
            </a:r>
          </a:p>
          <a:p>
            <a:pPr marL="171450" indent="-171450">
              <a:buFont typeface="Calibri" panose="020F0502020204030204" pitchFamily="34" charset="0"/>
              <a:buChar char="+"/>
            </a:pPr>
            <a:r>
              <a:rPr lang="fr-FR" sz="1400" b="1" dirty="0">
                <a:solidFill>
                  <a:srgbClr val="2282BC"/>
                </a:solidFill>
                <a:latin typeface="Calibri" panose="020F0502020204030204" pitchFamily="34" charset="0"/>
                <a:cs typeface="Calibri" panose="020F0502020204030204" pitchFamily="34" charset="0"/>
              </a:rPr>
              <a:t>15 GWh en biomasse (méthanisation, bois énergie)</a:t>
            </a:r>
          </a:p>
          <a:p>
            <a:pPr marL="171450" indent="-171450">
              <a:buFont typeface="Calibri" panose="020F0502020204030204" pitchFamily="34" charset="0"/>
              <a:buChar char="+"/>
            </a:pPr>
            <a:r>
              <a:rPr lang="fr-FR" sz="1400" b="1" dirty="0">
                <a:solidFill>
                  <a:srgbClr val="2282BC"/>
                </a:solidFill>
                <a:latin typeface="Calibri" panose="020F0502020204030204" pitchFamily="34" charset="0"/>
                <a:cs typeface="Calibri" panose="020F0502020204030204" pitchFamily="34" charset="0"/>
              </a:rPr>
              <a:t>10 GWh géothermie/PAC</a:t>
            </a:r>
          </a:p>
          <a:p>
            <a:pPr marL="171450" indent="-171450">
              <a:buFont typeface="Calibri" panose="020F0502020204030204" pitchFamily="34" charset="0"/>
              <a:buChar char="+"/>
            </a:pPr>
            <a:r>
              <a:rPr lang="fr-FR" sz="1400" b="1" dirty="0">
                <a:solidFill>
                  <a:srgbClr val="2282BC"/>
                </a:solidFill>
                <a:latin typeface="Calibri" panose="020F0502020204030204" pitchFamily="34" charset="0"/>
                <a:cs typeface="Calibri" panose="020F0502020204030204" pitchFamily="34" charset="0"/>
              </a:rPr>
              <a:t>10 GWh récupération de chaleur</a:t>
            </a:r>
          </a:p>
          <a:p>
            <a:endParaRPr lang="fr-FR" dirty="0"/>
          </a:p>
        </p:txBody>
      </p:sp>
      <p:sp>
        <p:nvSpPr>
          <p:cNvPr id="6" name="Espace réservé du texte 5">
            <a:extLst>
              <a:ext uri="{FF2B5EF4-FFF2-40B4-BE49-F238E27FC236}">
                <a16:creationId xmlns:a16="http://schemas.microsoft.com/office/drawing/2014/main" id="{BF6C4DC6-0CAD-4123-A82B-42823562D67E}"/>
              </a:ext>
            </a:extLst>
          </p:cNvPr>
          <p:cNvSpPr>
            <a:spLocks noGrp="1"/>
          </p:cNvSpPr>
          <p:nvPr>
            <p:ph type="body" sz="quarter" idx="18"/>
          </p:nvPr>
        </p:nvSpPr>
        <p:spPr/>
        <p:txBody>
          <a:bodyPr/>
          <a:lstStyle/>
          <a:p>
            <a:r>
              <a:rPr lang="fr-FR" dirty="0"/>
              <a:t>Objectifs de production d’énergie renouvelable à horizon 2030</a:t>
            </a:r>
          </a:p>
        </p:txBody>
      </p:sp>
      <p:pic>
        <p:nvPicPr>
          <p:cNvPr id="12" name="Espace réservé du contenu 4">
            <a:extLst>
              <a:ext uri="{FF2B5EF4-FFF2-40B4-BE49-F238E27FC236}">
                <a16:creationId xmlns:a16="http://schemas.microsoft.com/office/drawing/2014/main" id="{C9A05B5B-D13F-42C2-A7AB-039EADE084DD}"/>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a:ext>
            </a:extLst>
          </a:blip>
          <a:srcRect/>
          <a:stretch/>
        </p:blipFill>
        <p:spPr>
          <a:prstGeom prst="rect">
            <a:avLst/>
          </a:prstGeom>
        </p:spPr>
      </p:pic>
      <p:sp>
        <p:nvSpPr>
          <p:cNvPr id="8" name="Titre 7">
            <a:extLst>
              <a:ext uri="{FF2B5EF4-FFF2-40B4-BE49-F238E27FC236}">
                <a16:creationId xmlns:a16="http://schemas.microsoft.com/office/drawing/2014/main" id="{5452A83B-EAD6-4AA3-B22B-BFEC45D739B4}"/>
              </a:ext>
            </a:extLst>
          </p:cNvPr>
          <p:cNvSpPr>
            <a:spLocks noGrp="1"/>
          </p:cNvSpPr>
          <p:nvPr>
            <p:ph type="title"/>
          </p:nvPr>
        </p:nvSpPr>
        <p:spPr/>
        <p:txBody>
          <a:bodyPr>
            <a:normAutofit/>
          </a:bodyPr>
          <a:lstStyle/>
          <a:p>
            <a:r>
              <a:rPr lang="fr-FR" sz="3200" dirty="0"/>
              <a:t>5. Production d’énergie </a:t>
            </a:r>
            <a:r>
              <a:rPr lang="fr-FR" sz="3200" dirty="0" smtClean="0"/>
              <a:t>renouvelable</a:t>
            </a:r>
            <a:endParaRPr lang="fr-FR" sz="3200" dirty="0"/>
          </a:p>
        </p:txBody>
      </p:sp>
      <p:sp>
        <p:nvSpPr>
          <p:cNvPr id="13" name="Espace réservé du contenu 1">
            <a:extLst>
              <a:ext uri="{FF2B5EF4-FFF2-40B4-BE49-F238E27FC236}">
                <a16:creationId xmlns:a16="http://schemas.microsoft.com/office/drawing/2014/main" id="{949F609C-4A71-42B3-B81B-AB890418865D}"/>
              </a:ext>
            </a:extLst>
          </p:cNvPr>
          <p:cNvSpPr txBox="1">
            <a:spLocks/>
          </p:cNvSpPr>
          <p:nvPr/>
        </p:nvSpPr>
        <p:spPr>
          <a:xfrm>
            <a:off x="5345906" y="1453662"/>
            <a:ext cx="5132547" cy="5355296"/>
          </a:xfrm>
          <a:prstGeom prst="rect">
            <a:avLst/>
          </a:prstGeom>
        </p:spPr>
        <p:txBody>
          <a:bodyPr vert="horz" lIns="91440" tIns="45720" rIns="91440" bIns="45720" rtlCol="0">
            <a:noAutofit/>
          </a:bodyPr>
          <a:lstStyle>
            <a:lvl1pPr marL="0" indent="0" algn="just" defTabSz="801929" rtl="0" eaLnBrk="1" latinLnBrk="0" hangingPunct="1">
              <a:lnSpc>
                <a:spcPct val="100000"/>
              </a:lnSpc>
              <a:spcBef>
                <a:spcPts val="877"/>
              </a:spcBef>
              <a:buFont typeface="Arial" panose="020B0604020202020204" pitchFamily="34" charset="0"/>
              <a:buNone/>
              <a:defRPr sz="1100" kern="1200">
                <a:solidFill>
                  <a:schemeClr val="tx1"/>
                </a:solidFill>
                <a:latin typeface="Calibri Light" panose="020F0302020204030204" pitchFamily="34" charset="0"/>
                <a:ea typeface="+mn-ea"/>
                <a:cs typeface="Calibri Light" panose="020F0302020204030204" pitchFamily="34" charset="0"/>
              </a:defRPr>
            </a:lvl1pPr>
            <a:lvl2pPr marL="601447" indent="-200482" algn="l" defTabSz="801929"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411" indent="-200482" algn="l" defTabSz="801929"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375"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340"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endParaRPr lang="fr-FR" dirty="0"/>
          </a:p>
        </p:txBody>
      </p:sp>
      <p:graphicFrame>
        <p:nvGraphicFramePr>
          <p:cNvPr id="17" name="Tableau 16">
            <a:extLst>
              <a:ext uri="{FF2B5EF4-FFF2-40B4-BE49-F238E27FC236}">
                <a16:creationId xmlns:a16="http://schemas.microsoft.com/office/drawing/2014/main" id="{4ACD89F5-8520-476A-A26B-4767585993C4}"/>
              </a:ext>
            </a:extLst>
          </p:cNvPr>
          <p:cNvGraphicFramePr>
            <a:graphicFrameLocks noGrp="1"/>
          </p:cNvGraphicFramePr>
          <p:nvPr>
            <p:extLst>
              <p:ext uri="{D42A27DB-BD31-4B8C-83A1-F6EECF244321}">
                <p14:modId xmlns:p14="http://schemas.microsoft.com/office/powerpoint/2010/main" val="282597220"/>
              </p:ext>
            </p:extLst>
          </p:nvPr>
        </p:nvGraphicFramePr>
        <p:xfrm>
          <a:off x="713064" y="5411022"/>
          <a:ext cx="9765388" cy="1349347"/>
        </p:xfrm>
        <a:graphic>
          <a:graphicData uri="http://schemas.openxmlformats.org/drawingml/2006/table">
            <a:tbl>
              <a:tblPr>
                <a:tableStyleId>{5C22544A-7EE6-4342-B048-85BDC9FD1C3A}</a:tableStyleId>
              </a:tblPr>
              <a:tblGrid>
                <a:gridCol w="1795244">
                  <a:extLst>
                    <a:ext uri="{9D8B030D-6E8A-4147-A177-3AD203B41FA5}">
                      <a16:colId xmlns:a16="http://schemas.microsoft.com/office/drawing/2014/main" val="20000"/>
                    </a:ext>
                  </a:extLst>
                </a:gridCol>
                <a:gridCol w="2933887">
                  <a:extLst>
                    <a:ext uri="{9D8B030D-6E8A-4147-A177-3AD203B41FA5}">
                      <a16:colId xmlns:a16="http://schemas.microsoft.com/office/drawing/2014/main" val="20002"/>
                    </a:ext>
                  </a:extLst>
                </a:gridCol>
                <a:gridCol w="2731921">
                  <a:extLst>
                    <a:ext uri="{9D8B030D-6E8A-4147-A177-3AD203B41FA5}">
                      <a16:colId xmlns:a16="http://schemas.microsoft.com/office/drawing/2014/main" val="4371823"/>
                    </a:ext>
                  </a:extLst>
                </a:gridCol>
                <a:gridCol w="2304336">
                  <a:extLst>
                    <a:ext uri="{9D8B030D-6E8A-4147-A177-3AD203B41FA5}">
                      <a16:colId xmlns:a16="http://schemas.microsoft.com/office/drawing/2014/main" val="1112862321"/>
                    </a:ext>
                  </a:extLst>
                </a:gridCol>
              </a:tblGrid>
              <a:tr h="552808">
                <a:tc>
                  <a:txBody>
                    <a:bodyPr/>
                    <a:lstStyle/>
                    <a:p>
                      <a:pPr marL="0" marR="0" lvl="0" indent="0" algn="ctr" defTabSz="957879" rtl="0" eaLnBrk="1" fontAlgn="b" latinLnBrk="0" hangingPunct="1">
                        <a:lnSpc>
                          <a:spcPct val="100000"/>
                        </a:lnSpc>
                        <a:spcBef>
                          <a:spcPts val="0"/>
                        </a:spcBef>
                        <a:spcAft>
                          <a:spcPts val="0"/>
                        </a:spcAft>
                        <a:buClrTx/>
                        <a:buSzTx/>
                        <a:buFontTx/>
                        <a:buNone/>
                        <a:tabLst/>
                        <a:defRPr/>
                      </a:pPr>
                      <a:r>
                        <a:rPr lang="fr-FR" sz="1800" b="0" dirty="0">
                          <a:solidFill>
                            <a:srgbClr val="2282BC"/>
                          </a:solidFill>
                          <a:latin typeface="Calibri" panose="020F0502020204030204" pitchFamily="34" charset="0"/>
                          <a:ea typeface="Calibri" panose="020F0502020204030204" pitchFamily="34" charset="0"/>
                          <a:cs typeface="Calibri" panose="020F0502020204030204" pitchFamily="34" charset="0"/>
                        </a:rPr>
                        <a:t>2030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57879" rtl="0" eaLnBrk="1" fontAlgn="b" latinLnBrk="0" hangingPunct="1">
                        <a:lnSpc>
                          <a:spcPct val="100000"/>
                        </a:lnSpc>
                        <a:spcBef>
                          <a:spcPts val="0"/>
                        </a:spcBef>
                        <a:spcAft>
                          <a:spcPts val="0"/>
                        </a:spcAft>
                        <a:buClrTx/>
                        <a:buSzTx/>
                        <a:buFontTx/>
                        <a:buNone/>
                        <a:tabLst/>
                        <a:defRPr/>
                      </a:pPr>
                      <a:r>
                        <a:rPr lang="fr-FR" sz="1600" b="0" dirty="0">
                          <a:solidFill>
                            <a:srgbClr val="2282BC"/>
                          </a:solidFill>
                          <a:latin typeface="Calibri" panose="020F0502020204030204" pitchFamily="34" charset="0"/>
                          <a:ea typeface="Calibri" panose="020F0502020204030204" pitchFamily="34" charset="0"/>
                          <a:cs typeface="Calibri" panose="020F0502020204030204" pitchFamily="34" charset="0"/>
                        </a:rPr>
                        <a:t>Scénario CCPB</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57879" rtl="0" eaLnBrk="1" fontAlgn="b" latinLnBrk="0" hangingPunct="1">
                        <a:lnSpc>
                          <a:spcPct val="100000"/>
                        </a:lnSpc>
                        <a:spcBef>
                          <a:spcPts val="0"/>
                        </a:spcBef>
                        <a:spcAft>
                          <a:spcPts val="0"/>
                        </a:spcAft>
                        <a:buClrTx/>
                        <a:buSzTx/>
                        <a:buFontTx/>
                        <a:buNone/>
                        <a:tabLst/>
                        <a:defRPr/>
                      </a:pPr>
                      <a:r>
                        <a:rPr lang="fr-FR" sz="1600" b="0" dirty="0">
                          <a:solidFill>
                            <a:srgbClr val="2282BC"/>
                          </a:solidFill>
                          <a:latin typeface="Calibri" panose="020F0502020204030204" pitchFamily="34" charset="0"/>
                          <a:ea typeface="Calibri" panose="020F0502020204030204" pitchFamily="34" charset="0"/>
                          <a:cs typeface="Calibri" panose="020F0502020204030204" pitchFamily="34" charset="0"/>
                        </a:rPr>
                        <a:t>Objectif PPE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57879" rtl="0" eaLnBrk="1" fontAlgn="b" latinLnBrk="0" hangingPunct="1">
                        <a:lnSpc>
                          <a:spcPct val="100000"/>
                        </a:lnSpc>
                        <a:spcBef>
                          <a:spcPts val="0"/>
                        </a:spcBef>
                        <a:spcAft>
                          <a:spcPts val="0"/>
                        </a:spcAft>
                        <a:buClrTx/>
                        <a:buSzTx/>
                        <a:buFontTx/>
                        <a:buNone/>
                        <a:tabLst/>
                        <a:defRPr/>
                      </a:pPr>
                      <a:r>
                        <a:rPr lang="fr-FR" sz="1600" b="0" dirty="0">
                          <a:solidFill>
                            <a:srgbClr val="2282BC"/>
                          </a:solidFill>
                          <a:latin typeface="Calibri" panose="020F0502020204030204" pitchFamily="34" charset="0"/>
                          <a:ea typeface="Calibri" panose="020F0502020204030204" pitchFamily="34" charset="0"/>
                          <a:cs typeface="Calibri" panose="020F0502020204030204" pitchFamily="34" charset="0"/>
                        </a:rPr>
                        <a:t>Objectif stratégie régionale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96539">
                <a:tc>
                  <a:txBody>
                    <a:bodyPr/>
                    <a:lstStyle/>
                    <a:p>
                      <a:pPr algn="ctr" fontAlgn="b"/>
                      <a:r>
                        <a:rPr lang="fr-FR" sz="1200" b="0" i="0" u="none" strike="noStrike" noProof="0" dirty="0">
                          <a:solidFill>
                            <a:srgbClr val="000000"/>
                          </a:solidFill>
                          <a:effectLst/>
                          <a:latin typeface="Calibri" panose="020F0502020204030204" pitchFamily="34" charset="0"/>
                          <a:cs typeface="Calibri" panose="020F0502020204030204" pitchFamily="34" charset="0"/>
                        </a:rPr>
                        <a:t>Production d’énergie renouvelable en 2030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b="1" i="0" u="none" strike="noStrike" dirty="0">
                          <a:solidFill>
                            <a:srgbClr val="000000"/>
                          </a:solidFill>
                          <a:effectLst/>
                          <a:latin typeface="Calibri" panose="020F0502020204030204" pitchFamily="34" charset="0"/>
                          <a:cs typeface="Calibri" panose="020F0502020204030204" pitchFamily="34" charset="0"/>
                        </a:rPr>
                        <a:t>60 GWh </a:t>
                      </a:r>
                      <a:r>
                        <a:rPr lang="en-US" sz="1400" b="0" i="0" u="none" strike="noStrike" dirty="0" err="1">
                          <a:solidFill>
                            <a:srgbClr val="000000"/>
                          </a:solidFill>
                          <a:effectLst/>
                          <a:latin typeface="Calibri" panose="020F0502020204030204" pitchFamily="34" charset="0"/>
                          <a:cs typeface="Calibri" panose="020F0502020204030204" pitchFamily="34" charset="0"/>
                        </a:rPr>
                        <a:t>produit</a:t>
                      </a:r>
                      <a:r>
                        <a:rPr lang="en-US" sz="1400" b="0" i="0" u="none" strike="noStrike" dirty="0">
                          <a:solidFill>
                            <a:srgbClr val="000000"/>
                          </a:solidFill>
                          <a:effectLst/>
                          <a:latin typeface="Calibri" panose="020F0502020204030204" pitchFamily="34" charset="0"/>
                          <a:cs typeface="Calibri" panose="020F0502020204030204" pitchFamily="34" charset="0"/>
                        </a:rPr>
                        <a:t> </a:t>
                      </a:r>
                      <a:r>
                        <a:rPr lang="en-US" sz="1400" b="0" i="0" u="none" strike="noStrike" dirty="0" err="1">
                          <a:solidFill>
                            <a:srgbClr val="000000"/>
                          </a:solidFill>
                          <a:effectLst/>
                          <a:latin typeface="Calibri" panose="020F0502020204030204" pitchFamily="34" charset="0"/>
                          <a:cs typeface="Calibri" panose="020F0502020204030204" pitchFamily="34" charset="0"/>
                        </a:rPr>
                        <a:t>localement</a:t>
                      </a:r>
                      <a:r>
                        <a:rPr lang="en-US" sz="1400" b="1" i="0" u="none" strike="noStrike" dirty="0">
                          <a:solidFill>
                            <a:srgbClr val="000000"/>
                          </a:solidFill>
                          <a:effectLst/>
                          <a:latin typeface="Calibri" panose="020F0502020204030204" pitchFamily="34" charset="0"/>
                          <a:cs typeface="Calibri" panose="020F0502020204030204" pitchFamily="34" charset="0"/>
                        </a:rPr>
                        <a:t> </a:t>
                      </a:r>
                    </a:p>
                    <a:p>
                      <a:pPr algn="ctr" fontAlgn="b"/>
                      <a:r>
                        <a:rPr lang="en-US" sz="1400" b="0" i="0" u="none" strike="noStrike" dirty="0" err="1">
                          <a:solidFill>
                            <a:srgbClr val="000000"/>
                          </a:solidFill>
                          <a:effectLst/>
                          <a:latin typeface="Calibri" panose="020F0502020204030204" pitchFamily="34" charset="0"/>
                          <a:cs typeface="Calibri" panose="020F0502020204030204" pitchFamily="34" charset="0"/>
                        </a:rPr>
                        <a:t>Soit</a:t>
                      </a:r>
                      <a:r>
                        <a:rPr lang="en-US" sz="1400" b="0" i="0" u="none" strike="noStrike" dirty="0">
                          <a:solidFill>
                            <a:srgbClr val="000000"/>
                          </a:solidFill>
                          <a:effectLst/>
                          <a:latin typeface="Calibri" panose="020F0502020204030204" pitchFamily="34" charset="0"/>
                          <a:cs typeface="Calibri" panose="020F0502020204030204" pitchFamily="34" charset="0"/>
                        </a:rPr>
                        <a:t> 10% de la consummation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b="1" u="none" strike="noStrike" dirty="0">
                          <a:effectLst/>
                          <a:latin typeface="Calibri" panose="020F0502020204030204" pitchFamily="34" charset="0"/>
                          <a:cs typeface="Calibri" panose="020F0502020204030204" pitchFamily="34" charset="0"/>
                        </a:rPr>
                        <a:t>195 GWh </a:t>
                      </a:r>
                    </a:p>
                    <a:p>
                      <a:pPr algn="ctr" fontAlgn="b"/>
                      <a:r>
                        <a:rPr lang="en-US" sz="1400" b="0" u="none" strike="noStrike" dirty="0" err="1">
                          <a:effectLst/>
                          <a:latin typeface="Calibri" panose="020F0502020204030204" pitchFamily="34" charset="0"/>
                          <a:cs typeface="Calibri" panose="020F0502020204030204" pitchFamily="34" charset="0"/>
                        </a:rPr>
                        <a:t>Soit</a:t>
                      </a:r>
                      <a:r>
                        <a:rPr lang="en-US" sz="1400" b="0" u="none" strike="noStrike" dirty="0">
                          <a:effectLst/>
                          <a:latin typeface="Calibri" panose="020F0502020204030204" pitchFamily="34" charset="0"/>
                          <a:cs typeface="Calibri" panose="020F0502020204030204" pitchFamily="34" charset="0"/>
                        </a:rPr>
                        <a:t> 33% de la </a:t>
                      </a:r>
                      <a:r>
                        <a:rPr lang="en-US" sz="1400" b="0" u="none" strike="noStrike" dirty="0" err="1">
                          <a:effectLst/>
                          <a:latin typeface="Calibri" panose="020F0502020204030204" pitchFamily="34" charset="0"/>
                          <a:cs typeface="Calibri" panose="020F0502020204030204" pitchFamily="34" charset="0"/>
                        </a:rPr>
                        <a:t>consommation</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000" b="1" i="0" u="none" strike="noStrike" dirty="0">
                          <a:solidFill>
                            <a:srgbClr val="000000"/>
                          </a:solidFill>
                          <a:effectLst/>
                          <a:latin typeface="Calibri" panose="020F0502020204030204" pitchFamily="34" charset="0"/>
                          <a:cs typeface="Calibri" panose="020F0502020204030204" pitchFamily="34" charset="0"/>
                        </a:rPr>
                        <a:t>115 GWh</a:t>
                      </a:r>
                    </a:p>
                    <a:p>
                      <a:pPr algn="ctr" fontAlgn="b"/>
                      <a:r>
                        <a:rPr lang="en-US" sz="1400" b="0" i="0" u="none" strike="noStrike" dirty="0" err="1">
                          <a:solidFill>
                            <a:srgbClr val="000000"/>
                          </a:solidFill>
                          <a:effectLst/>
                          <a:latin typeface="Calibri" panose="020F0502020204030204" pitchFamily="34" charset="0"/>
                          <a:cs typeface="Calibri" panose="020F0502020204030204" pitchFamily="34" charset="0"/>
                        </a:rPr>
                        <a:t>Soit</a:t>
                      </a:r>
                      <a:r>
                        <a:rPr lang="en-US" sz="1400" b="0" i="0" u="none" strike="noStrike" dirty="0">
                          <a:solidFill>
                            <a:srgbClr val="000000"/>
                          </a:solidFill>
                          <a:effectLst/>
                          <a:latin typeface="Calibri" panose="020F0502020204030204" pitchFamily="34" charset="0"/>
                          <a:cs typeface="Calibri" panose="020F0502020204030204" pitchFamily="34" charset="0"/>
                        </a:rPr>
                        <a:t> 20% de la </a:t>
                      </a:r>
                      <a:r>
                        <a:rPr lang="en-US" sz="1400" b="0" i="0" u="none" strike="noStrike" dirty="0" err="1">
                          <a:solidFill>
                            <a:srgbClr val="000000"/>
                          </a:solidFill>
                          <a:effectLst/>
                          <a:latin typeface="Calibri" panose="020F0502020204030204" pitchFamily="34" charset="0"/>
                          <a:cs typeface="Calibri" panose="020F0502020204030204" pitchFamily="34" charset="0"/>
                        </a:rPr>
                        <a:t>consommation</a:t>
                      </a:r>
                      <a:r>
                        <a:rPr lang="en-US" sz="1400" b="0" i="0" u="none" strike="noStrike" dirty="0">
                          <a:solidFill>
                            <a:srgbClr val="000000"/>
                          </a:solidFill>
                          <a:effectLst/>
                          <a:latin typeface="Calibri" panose="020F0502020204030204" pitchFamily="34" charset="0"/>
                          <a:cs typeface="Calibri" panose="020F0502020204030204" pitchFamily="34" charset="0"/>
                        </a:rPr>
                        <a:t> </a:t>
                      </a:r>
                      <a:r>
                        <a:rPr lang="en-US" sz="1400" b="0" i="0" u="none" strike="noStrike" dirty="0" err="1">
                          <a:solidFill>
                            <a:srgbClr val="000000"/>
                          </a:solidFill>
                          <a:effectLst/>
                          <a:latin typeface="Calibri" panose="020F0502020204030204" pitchFamily="34" charset="0"/>
                          <a:cs typeface="Calibri" panose="020F0502020204030204" pitchFamily="34" charset="0"/>
                        </a:rPr>
                        <a:t>d’énergie</a:t>
                      </a:r>
                      <a:r>
                        <a:rPr lang="en-US" sz="1400" b="0" i="0" u="none" strike="noStrike" dirty="0">
                          <a:solidFill>
                            <a:srgbClr val="000000"/>
                          </a:solidFill>
                          <a:effectLst/>
                          <a:latin typeface="Calibri" panose="020F0502020204030204" pitchFamily="34" charset="0"/>
                          <a:cs typeface="Calibri" panose="020F0502020204030204" pitchFamily="34" charset="0"/>
                        </a:rPr>
                        <a:t> </a:t>
                      </a:r>
                      <a:r>
                        <a:rPr lang="en-US" sz="1400" b="0" i="0" u="none" strike="noStrike" dirty="0" err="1">
                          <a:solidFill>
                            <a:srgbClr val="000000"/>
                          </a:solidFill>
                          <a:effectLst/>
                          <a:latin typeface="Calibri" panose="020F0502020204030204" pitchFamily="34" charset="0"/>
                          <a:cs typeface="Calibri" panose="020F0502020204030204" pitchFamily="34" charset="0"/>
                        </a:rPr>
                        <a:t>produite</a:t>
                      </a:r>
                      <a:r>
                        <a:rPr lang="en-US" sz="1400" b="0" i="0" u="none" strike="noStrike" dirty="0">
                          <a:solidFill>
                            <a:srgbClr val="000000"/>
                          </a:solidFill>
                          <a:effectLst/>
                          <a:latin typeface="Calibri" panose="020F0502020204030204" pitchFamily="34" charset="0"/>
                          <a:cs typeface="Calibri" panose="020F0502020204030204" pitchFamily="34" charset="0"/>
                        </a:rPr>
                        <a:t> </a:t>
                      </a:r>
                      <a:r>
                        <a:rPr lang="en-US" sz="1400" b="0" i="0" u="none" strike="noStrike" dirty="0" err="1">
                          <a:solidFill>
                            <a:srgbClr val="000000"/>
                          </a:solidFill>
                          <a:effectLst/>
                          <a:latin typeface="Calibri" panose="020F0502020204030204" pitchFamily="34" charset="0"/>
                          <a:cs typeface="Calibri" panose="020F0502020204030204" pitchFamily="34" charset="0"/>
                        </a:rPr>
                        <a:t>localement</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pic>
        <p:nvPicPr>
          <p:cNvPr id="18" name="Image 17">
            <a:extLst>
              <a:ext uri="{FF2B5EF4-FFF2-40B4-BE49-F238E27FC236}">
                <a16:creationId xmlns:a16="http://schemas.microsoft.com/office/drawing/2014/main" id="{83BDC65A-621F-4F53-AC37-44EFECDF517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77304" y="6068754"/>
            <a:ext cx="522795" cy="522795"/>
          </a:xfrm>
          <a:prstGeom prst="rect">
            <a:avLst/>
          </a:prstGeom>
        </p:spPr>
      </p:pic>
      <p:pic>
        <p:nvPicPr>
          <p:cNvPr id="19" name="Image 18">
            <a:extLst>
              <a:ext uri="{FF2B5EF4-FFF2-40B4-BE49-F238E27FC236}">
                <a16:creationId xmlns:a16="http://schemas.microsoft.com/office/drawing/2014/main" id="{BC961343-72E2-4682-9284-2A4FB1B5A00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998504" y="6055014"/>
            <a:ext cx="243174" cy="243174"/>
          </a:xfrm>
          <a:prstGeom prst="rect">
            <a:avLst/>
          </a:prstGeom>
        </p:spPr>
      </p:pic>
      <p:pic>
        <p:nvPicPr>
          <p:cNvPr id="20" name="Image 19">
            <a:extLst>
              <a:ext uri="{FF2B5EF4-FFF2-40B4-BE49-F238E27FC236}">
                <a16:creationId xmlns:a16="http://schemas.microsoft.com/office/drawing/2014/main" id="{A6D7D31A-81D6-4AC0-B810-7BB36627D3D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84569" y="6124461"/>
            <a:ext cx="249592" cy="249592"/>
          </a:xfrm>
          <a:prstGeom prst="rect">
            <a:avLst/>
          </a:prstGeom>
        </p:spPr>
      </p:pic>
      <p:sp>
        <p:nvSpPr>
          <p:cNvPr id="15" name="ZoneTexte 14"/>
          <p:cNvSpPr txBox="1"/>
          <p:nvPr/>
        </p:nvSpPr>
        <p:spPr>
          <a:xfrm>
            <a:off x="3093396" y="7177988"/>
            <a:ext cx="2252510" cy="338554"/>
          </a:xfrm>
          <a:prstGeom prst="rect">
            <a:avLst/>
          </a:prstGeom>
          <a:solidFill>
            <a:srgbClr val="2282BC"/>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fr-FR" sz="1600" dirty="0" smtClean="0">
                <a:latin typeface="Calibri" panose="020F0502020204030204" pitchFamily="34" charset="0"/>
              </a:rPr>
              <a:t>Stratégie territoriale</a:t>
            </a:r>
            <a:endParaRPr lang="fr-FR" sz="1600" dirty="0">
              <a:latin typeface="Calibri" panose="020F0502020204030204" pitchFamily="34" charset="0"/>
            </a:endParaRPr>
          </a:p>
        </p:txBody>
      </p:sp>
      <p:sp>
        <p:nvSpPr>
          <p:cNvPr id="4" name="Espace réservé du contenu 3"/>
          <p:cNvSpPr>
            <a:spLocks noGrp="1"/>
          </p:cNvSpPr>
          <p:nvPr>
            <p:ph sz="half" idx="2"/>
          </p:nvPr>
        </p:nvSpPr>
        <p:spPr/>
        <p:txBody>
          <a:bodyPr/>
          <a:lstStyle/>
          <a:p>
            <a:endParaRPr lang="fr-FR"/>
          </a:p>
        </p:txBody>
      </p:sp>
    </p:spTree>
    <p:extLst>
      <p:ext uri="{BB962C8B-B14F-4D97-AF65-F5344CB8AC3E}">
        <p14:creationId xmlns:p14="http://schemas.microsoft.com/office/powerpoint/2010/main" val="2294279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F4900DAD-C955-4115-9B54-6827C17F7A07}"/>
              </a:ext>
            </a:extLst>
          </p:cNvPr>
          <p:cNvSpPr>
            <a:spLocks noGrp="1"/>
          </p:cNvSpPr>
          <p:nvPr>
            <p:ph type="sldNum" sz="quarter" idx="12"/>
          </p:nvPr>
        </p:nvSpPr>
        <p:spPr/>
        <p:txBody>
          <a:bodyPr/>
          <a:lstStyle/>
          <a:p>
            <a:fld id="{5CB245BE-D4DF-461A-A9C9-CD01768DDAD3}" type="slidenum">
              <a:rPr lang="fr-FR" smtClean="0"/>
              <a:pPr/>
              <a:t>2</a:t>
            </a:fld>
            <a:endParaRPr lang="fr-FR" dirty="0"/>
          </a:p>
        </p:txBody>
      </p:sp>
      <p:sp>
        <p:nvSpPr>
          <p:cNvPr id="6" name="Espace réservé du texte 5">
            <a:extLst>
              <a:ext uri="{FF2B5EF4-FFF2-40B4-BE49-F238E27FC236}">
                <a16:creationId xmlns:a16="http://schemas.microsoft.com/office/drawing/2014/main" id="{5B5DC409-7E74-4764-9666-B0639DD9C223}"/>
              </a:ext>
            </a:extLst>
          </p:cNvPr>
          <p:cNvSpPr>
            <a:spLocks noGrp="1"/>
          </p:cNvSpPr>
          <p:nvPr>
            <p:ph type="body" sz="quarter" idx="18"/>
          </p:nvPr>
        </p:nvSpPr>
        <p:spPr/>
        <p:txBody>
          <a:bodyPr/>
          <a:lstStyle/>
          <a:p>
            <a:r>
              <a:rPr lang="fr-FR" dirty="0"/>
              <a:t>Deuxième étape de l’élaboration du PCAET : la stratégie territoriale</a:t>
            </a:r>
          </a:p>
        </p:txBody>
      </p:sp>
      <p:sp>
        <p:nvSpPr>
          <p:cNvPr id="8" name="Titre 7">
            <a:extLst>
              <a:ext uri="{FF2B5EF4-FFF2-40B4-BE49-F238E27FC236}">
                <a16:creationId xmlns:a16="http://schemas.microsoft.com/office/drawing/2014/main" id="{5EF9C609-153B-475A-A881-DB49CB84A73A}"/>
              </a:ext>
            </a:extLst>
          </p:cNvPr>
          <p:cNvSpPr>
            <a:spLocks noGrp="1"/>
          </p:cNvSpPr>
          <p:nvPr>
            <p:ph type="title"/>
          </p:nvPr>
        </p:nvSpPr>
        <p:spPr>
          <a:xfrm>
            <a:off x="0" y="0"/>
            <a:ext cx="9676764" cy="750717"/>
          </a:xfrm>
        </p:spPr>
        <p:txBody>
          <a:bodyPr>
            <a:normAutofit/>
          </a:bodyPr>
          <a:lstStyle/>
          <a:p>
            <a:r>
              <a:rPr lang="fr-FR" sz="3200" dirty="0"/>
              <a:t>Les étapes d’un Plan Climat Energie Territorial</a:t>
            </a:r>
          </a:p>
        </p:txBody>
      </p:sp>
      <p:grpSp>
        <p:nvGrpSpPr>
          <p:cNvPr id="18" name="Groupe 17">
            <a:extLst>
              <a:ext uri="{FF2B5EF4-FFF2-40B4-BE49-F238E27FC236}">
                <a16:creationId xmlns:a16="http://schemas.microsoft.com/office/drawing/2014/main" id="{7E7B3032-D43B-44CA-B9E8-F93EF6C8AE74}"/>
              </a:ext>
            </a:extLst>
          </p:cNvPr>
          <p:cNvGrpSpPr/>
          <p:nvPr/>
        </p:nvGrpSpPr>
        <p:grpSpPr>
          <a:xfrm>
            <a:off x="293012" y="1735014"/>
            <a:ext cx="10103752" cy="3243385"/>
            <a:chOff x="2222734" y="1195377"/>
            <a:chExt cx="9268268" cy="2019242"/>
          </a:xfrm>
        </p:grpSpPr>
        <p:grpSp>
          <p:nvGrpSpPr>
            <p:cNvPr id="19" name="Groupe 18">
              <a:extLst>
                <a:ext uri="{FF2B5EF4-FFF2-40B4-BE49-F238E27FC236}">
                  <a16:creationId xmlns:a16="http://schemas.microsoft.com/office/drawing/2014/main" id="{16A71670-4848-4BA5-9306-A96A16C0AA78}"/>
                </a:ext>
              </a:extLst>
            </p:cNvPr>
            <p:cNvGrpSpPr/>
            <p:nvPr/>
          </p:nvGrpSpPr>
          <p:grpSpPr>
            <a:xfrm>
              <a:off x="2222734" y="1195377"/>
              <a:ext cx="9268268" cy="1596479"/>
              <a:chOff x="2224141" y="3081885"/>
              <a:chExt cx="9268268" cy="1596479"/>
            </a:xfrm>
          </p:grpSpPr>
          <p:sp>
            <p:nvSpPr>
              <p:cNvPr id="24" name="Flèche : chevron 23">
                <a:extLst>
                  <a:ext uri="{FF2B5EF4-FFF2-40B4-BE49-F238E27FC236}">
                    <a16:creationId xmlns:a16="http://schemas.microsoft.com/office/drawing/2014/main" id="{7A1C514E-14A4-4F8C-970B-DFA6F3A33C7F}"/>
                  </a:ext>
                </a:extLst>
              </p:cNvPr>
              <p:cNvSpPr/>
              <p:nvPr/>
            </p:nvSpPr>
            <p:spPr>
              <a:xfrm>
                <a:off x="2224141" y="3081885"/>
                <a:ext cx="6654623" cy="324000"/>
              </a:xfrm>
              <a:prstGeom prst="chevron">
                <a:avLst/>
              </a:prstGeom>
              <a:solidFill>
                <a:srgbClr val="2282B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3312" tIns="12700" rIns="447911" bIns="12700" numCol="1" spcCol="1270" anchor="ctr" anchorCtr="0">
                <a:noAutofit/>
              </a:bodyPr>
              <a:lstStyle/>
              <a:p>
                <a:pPr marL="0" lvl="0" indent="0" algn="ctr" defTabSz="889000">
                  <a:lnSpc>
                    <a:spcPct val="90000"/>
                  </a:lnSpc>
                  <a:spcBef>
                    <a:spcPct val="0"/>
                  </a:spcBef>
                  <a:spcAft>
                    <a:spcPct val="35000"/>
                  </a:spcAft>
                  <a:buNone/>
                </a:pPr>
                <a:r>
                  <a:rPr lang="fr-FR" sz="1300" b="1" kern="1200" dirty="0">
                    <a:latin typeface="Calibri Light" panose="020F0302020204030204" pitchFamily="34" charset="0"/>
                    <a:cs typeface="Calibri Light" panose="020F0302020204030204" pitchFamily="34" charset="0"/>
                  </a:rPr>
                  <a:t>Élaboration du PCAET</a:t>
                </a:r>
              </a:p>
            </p:txBody>
          </p:sp>
          <p:sp>
            <p:nvSpPr>
              <p:cNvPr id="25" name="Flèche : chevron 24">
                <a:extLst>
                  <a:ext uri="{FF2B5EF4-FFF2-40B4-BE49-F238E27FC236}">
                    <a16:creationId xmlns:a16="http://schemas.microsoft.com/office/drawing/2014/main" id="{E34F29D2-4137-40CB-97A4-3F2D7BBF6C5E}"/>
                  </a:ext>
                </a:extLst>
              </p:cNvPr>
              <p:cNvSpPr/>
              <p:nvPr/>
            </p:nvSpPr>
            <p:spPr>
              <a:xfrm>
                <a:off x="2224142" y="3458088"/>
                <a:ext cx="1858833" cy="576000"/>
              </a:xfrm>
              <a:prstGeom prst="chevron">
                <a:avLst/>
              </a:prstGeom>
              <a:solidFill>
                <a:srgbClr val="D0DCE2"/>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000" tIns="6985" rIns="36000" bIns="6985" numCol="1" spcCol="1270" anchor="ctr" anchorCtr="0">
                <a:noAutofit/>
              </a:bodyPr>
              <a:lstStyle/>
              <a:p>
                <a:pPr lvl="0" algn="ctr" defTabSz="488950">
                  <a:lnSpc>
                    <a:spcPct val="90000"/>
                  </a:lnSpc>
                  <a:spcBef>
                    <a:spcPct val="0"/>
                  </a:spcBef>
                  <a:spcAft>
                    <a:spcPct val="35000"/>
                  </a:spcAft>
                </a:pPr>
                <a:r>
                  <a:rPr lang="fr-FR" sz="1300" dirty="0">
                    <a:latin typeface="Calibri Light" panose="020F0302020204030204" pitchFamily="34" charset="0"/>
                    <a:cs typeface="Calibri Light" panose="020F0302020204030204" pitchFamily="34" charset="0"/>
                  </a:rPr>
                  <a:t>Diagnostic territorial climat, air et énergie </a:t>
                </a:r>
                <a:endParaRPr lang="fr-FR" sz="1300" kern="1200" dirty="0">
                  <a:latin typeface="Calibri Light" panose="020F0302020204030204" pitchFamily="34" charset="0"/>
                  <a:cs typeface="Calibri Light" panose="020F0302020204030204" pitchFamily="34" charset="0"/>
                </a:endParaRPr>
              </a:p>
            </p:txBody>
          </p:sp>
          <p:sp>
            <p:nvSpPr>
              <p:cNvPr id="26" name="Flèche : chevron 25">
                <a:extLst>
                  <a:ext uri="{FF2B5EF4-FFF2-40B4-BE49-F238E27FC236}">
                    <a16:creationId xmlns:a16="http://schemas.microsoft.com/office/drawing/2014/main" id="{0506B22A-A438-4D2C-A728-D7BB6A80AB84}"/>
                  </a:ext>
                </a:extLst>
              </p:cNvPr>
              <p:cNvSpPr/>
              <p:nvPr/>
            </p:nvSpPr>
            <p:spPr>
              <a:xfrm>
                <a:off x="3953366" y="3458088"/>
                <a:ext cx="1858833" cy="576000"/>
              </a:xfrm>
              <a:prstGeom prst="chevron">
                <a:avLst/>
              </a:prstGeom>
              <a:solidFill>
                <a:srgbClr val="00892F">
                  <a:alpha val="90000"/>
                </a:srgb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000" tIns="6985" rIns="36000" bIns="6985" numCol="1" spcCol="1270" anchor="ctr" anchorCtr="0">
                <a:noAutofit/>
              </a:bodyPr>
              <a:lstStyle/>
              <a:p>
                <a:pPr lvl="0" algn="ctr" defTabSz="488950">
                  <a:lnSpc>
                    <a:spcPct val="90000"/>
                  </a:lnSpc>
                  <a:spcBef>
                    <a:spcPct val="0"/>
                  </a:spcBef>
                  <a:spcAft>
                    <a:spcPct val="35000"/>
                  </a:spcAft>
                </a:pPr>
                <a:r>
                  <a:rPr lang="fr-FR" sz="1300" dirty="0">
                    <a:solidFill>
                      <a:schemeClr val="bg1"/>
                    </a:solidFill>
                    <a:latin typeface="Calibri Light" panose="020F0302020204030204" pitchFamily="34" charset="0"/>
                    <a:cs typeface="Calibri Light" panose="020F0302020204030204" pitchFamily="34" charset="0"/>
                  </a:rPr>
                  <a:t>Etablissement d'une stratégie territoriale</a:t>
                </a:r>
              </a:p>
            </p:txBody>
          </p:sp>
          <p:sp>
            <p:nvSpPr>
              <p:cNvPr id="27" name="Flèche : chevron 26">
                <a:extLst>
                  <a:ext uri="{FF2B5EF4-FFF2-40B4-BE49-F238E27FC236}">
                    <a16:creationId xmlns:a16="http://schemas.microsoft.com/office/drawing/2014/main" id="{512957AE-2649-4331-9BAA-BD798F1075AB}"/>
                  </a:ext>
                </a:extLst>
              </p:cNvPr>
              <p:cNvSpPr/>
              <p:nvPr/>
            </p:nvSpPr>
            <p:spPr>
              <a:xfrm>
                <a:off x="5681572" y="3458088"/>
                <a:ext cx="3197192" cy="576000"/>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00" tIns="6985" rIns="144000" bIns="6985" numCol="1" spcCol="1270" anchor="ctr" anchorCtr="0">
                <a:noAutofit/>
              </a:bodyPr>
              <a:lstStyle/>
              <a:p>
                <a:pPr lvl="0" algn="ctr" defTabSz="488950">
                  <a:lnSpc>
                    <a:spcPct val="90000"/>
                  </a:lnSpc>
                  <a:spcBef>
                    <a:spcPct val="0"/>
                  </a:spcBef>
                  <a:spcAft>
                    <a:spcPct val="35000"/>
                  </a:spcAft>
                </a:pPr>
                <a:r>
                  <a:rPr lang="fr-FR" sz="1300" dirty="0">
                    <a:latin typeface="Calibri Light" panose="020F0302020204030204" pitchFamily="34" charset="0"/>
                    <a:cs typeface="Calibri Light" panose="020F0302020204030204" pitchFamily="34" charset="0"/>
                  </a:rPr>
                  <a:t>Construction d'un plan d'actions et d'un dispositif de suivi et d'évaluation des actions</a:t>
                </a:r>
              </a:p>
            </p:txBody>
          </p:sp>
          <p:sp>
            <p:nvSpPr>
              <p:cNvPr id="28" name="Flèche : chevron 27">
                <a:extLst>
                  <a:ext uri="{FF2B5EF4-FFF2-40B4-BE49-F238E27FC236}">
                    <a16:creationId xmlns:a16="http://schemas.microsoft.com/office/drawing/2014/main" id="{852C373F-D337-402D-B9AC-A13F6806AE75}"/>
                  </a:ext>
                </a:extLst>
              </p:cNvPr>
              <p:cNvSpPr/>
              <p:nvPr/>
            </p:nvSpPr>
            <p:spPr>
              <a:xfrm>
                <a:off x="2224141" y="4102364"/>
                <a:ext cx="6654623" cy="576000"/>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2000" tIns="0" rIns="72000" bIns="0" numCol="1" spcCol="1270" anchor="ctr" anchorCtr="0">
                <a:noAutofit/>
              </a:bodyPr>
              <a:lstStyle/>
              <a:p>
                <a:pPr lvl="0" indent="3175" defTabSz="488950">
                  <a:lnSpc>
                    <a:spcPct val="90000"/>
                  </a:lnSpc>
                  <a:spcBef>
                    <a:spcPct val="0"/>
                  </a:spcBef>
                  <a:buNone/>
                </a:pPr>
                <a:r>
                  <a:rPr lang="fr-FR" sz="1300" dirty="0">
                    <a:latin typeface="Calibri Light" panose="020F0302020204030204" pitchFamily="34" charset="0"/>
                    <a:cs typeface="Calibri Light" panose="020F0302020204030204" pitchFamily="34" charset="0"/>
                  </a:rPr>
                  <a:t>Concertation avec les acteurs du territoire rassemblés au sein du </a:t>
                </a:r>
                <a:r>
                  <a:rPr lang="fr-FR" sz="1300" i="1" dirty="0">
                    <a:latin typeface="Calibri Light" panose="020F0302020204030204" pitchFamily="34" charset="0"/>
                    <a:cs typeface="Calibri Light" panose="020F0302020204030204" pitchFamily="34" charset="0"/>
                  </a:rPr>
                  <a:t>Club Climat </a:t>
                </a:r>
                <a:r>
                  <a:rPr lang="fr-FR" sz="1300" dirty="0">
                    <a:latin typeface="Calibri Light" panose="020F0302020204030204" pitchFamily="34" charset="0"/>
                    <a:cs typeface="Calibri Light" panose="020F0302020204030204" pitchFamily="34" charset="0"/>
                  </a:rPr>
                  <a:t>: </a:t>
                </a:r>
              </a:p>
              <a:p>
                <a:pPr lvl="0" indent="3175" defTabSz="488950">
                  <a:lnSpc>
                    <a:spcPct val="90000"/>
                  </a:lnSpc>
                  <a:spcBef>
                    <a:spcPct val="0"/>
                  </a:spcBef>
                  <a:buNone/>
                </a:pPr>
                <a:r>
                  <a:rPr lang="fr-FR" sz="1300" dirty="0">
                    <a:latin typeface="Calibri Light" panose="020F0302020204030204" pitchFamily="34" charset="0"/>
                    <a:cs typeface="Calibri Light" panose="020F0302020204030204" pitchFamily="34" charset="0"/>
                  </a:rPr>
                  <a:t>Ateliers de concertation + Forum en ligne</a:t>
                </a:r>
                <a:endParaRPr lang="fr-FR" sz="1300" dirty="0">
                  <a:highlight>
                    <a:srgbClr val="FFFF00"/>
                  </a:highlight>
                  <a:latin typeface="Calibri Light" panose="020F0302020204030204" pitchFamily="34" charset="0"/>
                  <a:cs typeface="Calibri Light" panose="020F0302020204030204" pitchFamily="34" charset="0"/>
                </a:endParaRPr>
              </a:p>
            </p:txBody>
          </p:sp>
          <p:sp>
            <p:nvSpPr>
              <p:cNvPr id="29" name="Flèche : chevron 28">
                <a:extLst>
                  <a:ext uri="{FF2B5EF4-FFF2-40B4-BE49-F238E27FC236}">
                    <a16:creationId xmlns:a16="http://schemas.microsoft.com/office/drawing/2014/main" id="{AD238A32-824F-4649-B9BC-5E40266421DA}"/>
                  </a:ext>
                </a:extLst>
              </p:cNvPr>
              <p:cNvSpPr/>
              <p:nvPr/>
            </p:nvSpPr>
            <p:spPr>
              <a:xfrm>
                <a:off x="8837956" y="3081885"/>
                <a:ext cx="2654453" cy="324000"/>
              </a:xfrm>
              <a:prstGeom prst="chevron">
                <a:avLst/>
              </a:prstGeom>
              <a:solidFill>
                <a:srgbClr val="2282B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12700" rIns="0" bIns="12700" numCol="1" spcCol="1270" anchor="ctr" anchorCtr="0">
                <a:noAutofit/>
              </a:bodyPr>
              <a:lstStyle/>
              <a:p>
                <a:pPr marL="0" lvl="0" indent="0" algn="ctr" defTabSz="889000">
                  <a:lnSpc>
                    <a:spcPct val="90000"/>
                  </a:lnSpc>
                  <a:spcBef>
                    <a:spcPct val="0"/>
                  </a:spcBef>
                  <a:spcAft>
                    <a:spcPct val="35000"/>
                  </a:spcAft>
                  <a:buNone/>
                </a:pPr>
                <a:r>
                  <a:rPr lang="fr-FR" sz="1300" b="1" kern="1200" dirty="0">
                    <a:latin typeface="Calibri Light" panose="020F0302020204030204" pitchFamily="34" charset="0"/>
                    <a:cs typeface="Calibri Light" panose="020F0302020204030204" pitchFamily="34" charset="0"/>
                  </a:rPr>
                  <a:t>Mise en œuvre du PCAET</a:t>
                </a:r>
              </a:p>
            </p:txBody>
          </p:sp>
        </p:grpSp>
        <p:sp>
          <p:nvSpPr>
            <p:cNvPr id="23" name="Flèche : chevron 22">
              <a:extLst>
                <a:ext uri="{FF2B5EF4-FFF2-40B4-BE49-F238E27FC236}">
                  <a16:creationId xmlns:a16="http://schemas.microsoft.com/office/drawing/2014/main" id="{A37FC48E-C07C-4943-902D-A311A8099C51}"/>
                </a:ext>
              </a:extLst>
            </p:cNvPr>
            <p:cNvSpPr/>
            <p:nvPr/>
          </p:nvSpPr>
          <p:spPr>
            <a:xfrm>
              <a:off x="3473450" y="2868543"/>
              <a:ext cx="5403907" cy="346076"/>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8000" tIns="6985" rIns="108000" bIns="6985" numCol="1" spcCol="1270" anchor="ctr" anchorCtr="0">
              <a:noAutofit/>
            </a:bodyPr>
            <a:lstStyle/>
            <a:p>
              <a:pPr lvl="0" indent="11113" algn="ctr" defTabSz="488950">
                <a:lnSpc>
                  <a:spcPct val="90000"/>
                </a:lnSpc>
                <a:spcBef>
                  <a:spcPct val="0"/>
                </a:spcBef>
                <a:spcAft>
                  <a:spcPct val="35000"/>
                </a:spcAft>
                <a:buNone/>
              </a:pPr>
              <a:r>
                <a:rPr lang="fr-FR" sz="1300" kern="1200" dirty="0">
                  <a:latin typeface="Calibri Light" panose="020F0302020204030204" pitchFamily="34" charset="0"/>
                  <a:cs typeface="Calibri Light" panose="020F0302020204030204" pitchFamily="34" charset="0"/>
                </a:rPr>
                <a:t>Évaluation environnementale des orientations et des actions du PCAET</a:t>
              </a:r>
            </a:p>
          </p:txBody>
        </p:sp>
      </p:grpSp>
      <p:sp>
        <p:nvSpPr>
          <p:cNvPr id="14" name="ZoneTexte 13"/>
          <p:cNvSpPr txBox="1"/>
          <p:nvPr/>
        </p:nvSpPr>
        <p:spPr>
          <a:xfrm>
            <a:off x="3552302" y="7170113"/>
            <a:ext cx="2252510" cy="338554"/>
          </a:xfrm>
          <a:prstGeom prst="rect">
            <a:avLst/>
          </a:prstGeom>
          <a:solidFill>
            <a:srgbClr val="2282BC"/>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fr-FR" sz="1600" dirty="0" smtClean="0">
                <a:latin typeface="Calibri" panose="020F0502020204030204" pitchFamily="34" charset="0"/>
              </a:rPr>
              <a:t>Stratégie territoriale</a:t>
            </a:r>
            <a:endParaRPr lang="fr-FR" sz="1600" dirty="0">
              <a:latin typeface="Calibri" panose="020F0502020204030204" pitchFamily="34" charset="0"/>
            </a:endParaRPr>
          </a:p>
        </p:txBody>
      </p:sp>
    </p:spTree>
    <p:extLst>
      <p:ext uri="{BB962C8B-B14F-4D97-AF65-F5344CB8AC3E}">
        <p14:creationId xmlns:p14="http://schemas.microsoft.com/office/powerpoint/2010/main" val="39192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contenu 4">
            <a:extLst>
              <a:ext uri="{FF2B5EF4-FFF2-40B4-BE49-F238E27FC236}">
                <a16:creationId xmlns:a16="http://schemas.microsoft.com/office/drawing/2014/main" id="{09B80478-0AC0-4B97-A582-0402671C126B}"/>
              </a:ext>
            </a:extLst>
          </p:cNvPr>
          <p:cNvSpPr>
            <a:spLocks noGrp="1"/>
          </p:cNvSpPr>
          <p:nvPr>
            <p:ph sz="half" idx="15"/>
          </p:nvPr>
        </p:nvSpPr>
        <p:spPr/>
        <p:txBody>
          <a:bodyPr/>
          <a:lstStyle/>
          <a:p>
            <a:pPr algn="ctr"/>
            <a:r>
              <a:rPr lang="fr-FR" sz="1400" u="sng" dirty="0">
                <a:latin typeface="Calibri" panose="020F0502020204030204" pitchFamily="34" charset="0"/>
                <a:cs typeface="Calibri" panose="020F0502020204030204" pitchFamily="34" charset="0"/>
              </a:rPr>
              <a:t>Grandes Orientations stratégiques</a:t>
            </a:r>
          </a:p>
          <a:p>
            <a:pPr algn="ctr"/>
            <a:endParaRPr lang="fr-FR" sz="1400" u="sng" dirty="0">
              <a:latin typeface="Calibri" panose="020F0502020204030204" pitchFamily="34" charset="0"/>
              <a:cs typeface="Calibri" panose="020F0502020204030204" pitchFamily="34" charset="0"/>
            </a:endParaRPr>
          </a:p>
          <a:p>
            <a:pPr marL="342900" indent="-342900">
              <a:buFont typeface="+mj-lt"/>
              <a:buAutoNum type="arabicPeriod"/>
            </a:pPr>
            <a:r>
              <a:rPr lang="fr-FR" sz="1400" dirty="0">
                <a:latin typeface="Calibri" panose="020F0502020204030204" pitchFamily="34" charset="0"/>
                <a:cs typeface="Calibri" panose="020F0502020204030204" pitchFamily="34" charset="0"/>
              </a:rPr>
              <a:t>Un patrimoine naturel préservé et valorisé qui contribue à augmenter la séquestration carbone du territoire. </a:t>
            </a:r>
          </a:p>
          <a:p>
            <a:pPr marL="342900" indent="-342900">
              <a:buFont typeface="+mj-lt"/>
              <a:buAutoNum type="arabicPeriod"/>
            </a:pPr>
            <a:r>
              <a:rPr lang="fr-FR" sz="1400" dirty="0">
                <a:latin typeface="Calibri" panose="020F0502020204030204" pitchFamily="34" charset="0"/>
                <a:cs typeface="Calibri" panose="020F0502020204030204" pitchFamily="34" charset="0"/>
              </a:rPr>
              <a:t>Une gestion durable des forêts du territoire et un développement de la nature en ville</a:t>
            </a:r>
          </a:p>
          <a:p>
            <a:pPr marL="342900" indent="-342900">
              <a:buFont typeface="+mj-lt"/>
              <a:buAutoNum type="arabicPeriod"/>
            </a:pPr>
            <a:r>
              <a:rPr lang="fr-FR" sz="1400" b="0" i="0" u="none" strike="noStrike" dirty="0">
                <a:solidFill>
                  <a:srgbClr val="000000"/>
                </a:solidFill>
                <a:effectLst/>
                <a:latin typeface="Calibri" panose="020F0502020204030204" pitchFamily="34" charset="0"/>
                <a:cs typeface="Calibri" panose="020F0502020204030204" pitchFamily="34" charset="0"/>
              </a:rPr>
              <a:t>Des continuités écologiques maintenues et une attention particulière mise sur la préservation de la biodiversité ordinaire et ses capacités d’adaptation</a:t>
            </a:r>
          </a:p>
          <a:p>
            <a:endParaRPr lang="fr-FR" dirty="0"/>
          </a:p>
          <a:p>
            <a:endParaRPr lang="fr-FR" dirty="0"/>
          </a:p>
        </p:txBody>
      </p:sp>
      <p:sp>
        <p:nvSpPr>
          <p:cNvPr id="3" name="Espace réservé du numéro de diapositive 2">
            <a:extLst>
              <a:ext uri="{FF2B5EF4-FFF2-40B4-BE49-F238E27FC236}">
                <a16:creationId xmlns:a16="http://schemas.microsoft.com/office/drawing/2014/main" id="{C871A216-6AE6-4FEA-8637-0F4AA59735F4}"/>
              </a:ext>
            </a:extLst>
          </p:cNvPr>
          <p:cNvSpPr>
            <a:spLocks noGrp="1"/>
          </p:cNvSpPr>
          <p:nvPr>
            <p:ph type="sldNum" sz="quarter" idx="12"/>
          </p:nvPr>
        </p:nvSpPr>
        <p:spPr/>
        <p:txBody>
          <a:bodyPr/>
          <a:lstStyle/>
          <a:p>
            <a:fld id="{5CB245BE-D4DF-461A-A9C9-CD01768DDAD3}" type="slidenum">
              <a:rPr lang="fr-FR" smtClean="0"/>
              <a:pPr/>
              <a:t>20</a:t>
            </a:fld>
            <a:endParaRPr lang="fr-FR" dirty="0"/>
          </a:p>
        </p:txBody>
      </p:sp>
      <p:sp>
        <p:nvSpPr>
          <p:cNvPr id="10" name="Espace réservé du texte 9">
            <a:extLst>
              <a:ext uri="{FF2B5EF4-FFF2-40B4-BE49-F238E27FC236}">
                <a16:creationId xmlns:a16="http://schemas.microsoft.com/office/drawing/2014/main" id="{8CA7C411-BEED-4B17-89E8-4FF28E488A78}"/>
              </a:ext>
            </a:extLst>
          </p:cNvPr>
          <p:cNvSpPr>
            <a:spLocks noGrp="1"/>
          </p:cNvSpPr>
          <p:nvPr>
            <p:ph type="body" sz="quarter" idx="14"/>
          </p:nvPr>
        </p:nvSpPr>
        <p:spPr/>
        <p:txBody>
          <a:bodyPr/>
          <a:lstStyle/>
          <a:p>
            <a:endParaRPr lang="fr-FR"/>
          </a:p>
        </p:txBody>
      </p:sp>
      <p:sp>
        <p:nvSpPr>
          <p:cNvPr id="6" name="Espace réservé du texte 5">
            <a:extLst>
              <a:ext uri="{FF2B5EF4-FFF2-40B4-BE49-F238E27FC236}">
                <a16:creationId xmlns:a16="http://schemas.microsoft.com/office/drawing/2014/main" id="{BF6C4DC6-0CAD-4123-A82B-42823562D67E}"/>
              </a:ext>
            </a:extLst>
          </p:cNvPr>
          <p:cNvSpPr>
            <a:spLocks noGrp="1"/>
          </p:cNvSpPr>
          <p:nvPr>
            <p:ph type="body" sz="quarter" idx="18"/>
          </p:nvPr>
        </p:nvSpPr>
        <p:spPr/>
        <p:txBody>
          <a:bodyPr/>
          <a:lstStyle/>
          <a:p>
            <a:r>
              <a:rPr lang="fr-FR" dirty="0"/>
              <a:t>Stratégie Portes Briardes </a:t>
            </a:r>
          </a:p>
        </p:txBody>
      </p:sp>
      <p:sp>
        <p:nvSpPr>
          <p:cNvPr id="8" name="Titre 7">
            <a:extLst>
              <a:ext uri="{FF2B5EF4-FFF2-40B4-BE49-F238E27FC236}">
                <a16:creationId xmlns:a16="http://schemas.microsoft.com/office/drawing/2014/main" id="{5452A83B-EAD6-4AA3-B22B-BFEC45D739B4}"/>
              </a:ext>
            </a:extLst>
          </p:cNvPr>
          <p:cNvSpPr>
            <a:spLocks noGrp="1"/>
          </p:cNvSpPr>
          <p:nvPr>
            <p:ph type="title"/>
          </p:nvPr>
        </p:nvSpPr>
        <p:spPr/>
        <p:txBody>
          <a:bodyPr>
            <a:normAutofit fontScale="90000"/>
          </a:bodyPr>
          <a:lstStyle/>
          <a:p>
            <a:r>
              <a:rPr lang="fr-FR" sz="3200" dirty="0"/>
              <a:t>6. Préservation des espaces et ressources naturelles </a:t>
            </a:r>
            <a:br>
              <a:rPr lang="fr-FR" sz="3200" dirty="0"/>
            </a:br>
            <a:r>
              <a:rPr lang="fr-FR" sz="1600" dirty="0"/>
              <a:t>(forêts, biodiversité,  eau)</a:t>
            </a:r>
            <a:endParaRPr lang="fr-FR" sz="3200" dirty="0"/>
          </a:p>
        </p:txBody>
      </p:sp>
      <p:sp>
        <p:nvSpPr>
          <p:cNvPr id="13" name="Espace réservé du contenu 1">
            <a:extLst>
              <a:ext uri="{FF2B5EF4-FFF2-40B4-BE49-F238E27FC236}">
                <a16:creationId xmlns:a16="http://schemas.microsoft.com/office/drawing/2014/main" id="{949F609C-4A71-42B3-B81B-AB890418865D}"/>
              </a:ext>
            </a:extLst>
          </p:cNvPr>
          <p:cNvSpPr txBox="1">
            <a:spLocks/>
          </p:cNvSpPr>
          <p:nvPr/>
        </p:nvSpPr>
        <p:spPr>
          <a:xfrm>
            <a:off x="5345906" y="1453662"/>
            <a:ext cx="5132547" cy="5355296"/>
          </a:xfrm>
          <a:prstGeom prst="rect">
            <a:avLst/>
          </a:prstGeom>
        </p:spPr>
        <p:txBody>
          <a:bodyPr vert="horz" lIns="91440" tIns="45720" rIns="91440" bIns="45720" rtlCol="0">
            <a:noAutofit/>
          </a:bodyPr>
          <a:lstStyle>
            <a:lvl1pPr marL="0" indent="0" algn="just" defTabSz="801929" rtl="0" eaLnBrk="1" latinLnBrk="0" hangingPunct="1">
              <a:lnSpc>
                <a:spcPct val="100000"/>
              </a:lnSpc>
              <a:spcBef>
                <a:spcPts val="877"/>
              </a:spcBef>
              <a:buFont typeface="Arial" panose="020B0604020202020204" pitchFamily="34" charset="0"/>
              <a:buNone/>
              <a:defRPr sz="1100" kern="1200">
                <a:solidFill>
                  <a:schemeClr val="tx1"/>
                </a:solidFill>
                <a:latin typeface="Calibri Light" panose="020F0302020204030204" pitchFamily="34" charset="0"/>
                <a:ea typeface="+mn-ea"/>
                <a:cs typeface="Calibri Light" panose="020F0302020204030204" pitchFamily="34" charset="0"/>
              </a:defRPr>
            </a:lvl1pPr>
            <a:lvl2pPr marL="601447" indent="-200482" algn="l" defTabSz="801929"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411" indent="-200482" algn="l" defTabSz="801929"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375"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340"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endParaRPr lang="fr-FR" dirty="0"/>
          </a:p>
        </p:txBody>
      </p:sp>
      <p:pic>
        <p:nvPicPr>
          <p:cNvPr id="15" name="Espace réservé pour une image  13">
            <a:extLst>
              <a:ext uri="{FF2B5EF4-FFF2-40B4-BE49-F238E27FC236}">
                <a16:creationId xmlns:a16="http://schemas.microsoft.com/office/drawing/2014/main" id="{0BC0F587-6201-4409-BA5B-02DA670BBC1C}"/>
              </a:ext>
            </a:extLst>
          </p:cNvPr>
          <p:cNvPicPr>
            <a:picLocks noGrp="1" noChangeAspect="1"/>
          </p:cNvPicPr>
          <p:nvPr>
            <p:ph type="pic" sz="quarter" idx="13"/>
          </p:nvPr>
        </p:nvPicPr>
        <p:blipFill rotWithShape="1">
          <a:blip r:embed="rId2" cstate="hqprint">
            <a:extLst>
              <a:ext uri="{28A0092B-C50C-407E-A947-70E740481C1C}">
                <a14:useLocalDpi xmlns:a14="http://schemas.microsoft.com/office/drawing/2010/main" val="0"/>
              </a:ext>
            </a:extLst>
          </a:blip>
          <a:srcRect/>
          <a:stretch/>
        </p:blipFill>
        <p:spPr>
          <a:xfrm>
            <a:off x="9677400" y="15875"/>
            <a:ext cx="719138" cy="719138"/>
          </a:xfrm>
          <a:prstGeom prst="rect">
            <a:avLst/>
          </a:prstGeom>
        </p:spPr>
      </p:pic>
      <p:sp>
        <p:nvSpPr>
          <p:cNvPr id="17" name="ZoneTexte 16"/>
          <p:cNvSpPr txBox="1"/>
          <p:nvPr/>
        </p:nvSpPr>
        <p:spPr>
          <a:xfrm>
            <a:off x="3093396" y="7177988"/>
            <a:ext cx="2252510" cy="338554"/>
          </a:xfrm>
          <a:prstGeom prst="rect">
            <a:avLst/>
          </a:prstGeom>
          <a:solidFill>
            <a:srgbClr val="2282BC"/>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fr-FR" sz="1600" dirty="0" smtClean="0">
                <a:latin typeface="Calibri" panose="020F0502020204030204" pitchFamily="34" charset="0"/>
              </a:rPr>
              <a:t>Stratégie territoriale</a:t>
            </a:r>
            <a:endParaRPr lang="fr-FR" sz="1600" dirty="0">
              <a:latin typeface="Calibri" panose="020F0502020204030204" pitchFamily="34" charset="0"/>
            </a:endParaRPr>
          </a:p>
        </p:txBody>
      </p:sp>
    </p:spTree>
    <p:extLst>
      <p:ext uri="{BB962C8B-B14F-4D97-AF65-F5344CB8AC3E}">
        <p14:creationId xmlns:p14="http://schemas.microsoft.com/office/powerpoint/2010/main" val="107895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space réservé du contenu 1">
            <a:extLst>
              <a:ext uri="{FF2B5EF4-FFF2-40B4-BE49-F238E27FC236}">
                <a16:creationId xmlns:a16="http://schemas.microsoft.com/office/drawing/2014/main" id="{317ECF66-43E9-4A92-BA9F-A711F41695D2}"/>
              </a:ext>
            </a:extLst>
          </p:cNvPr>
          <p:cNvSpPr txBox="1">
            <a:spLocks/>
          </p:cNvSpPr>
          <p:nvPr/>
        </p:nvSpPr>
        <p:spPr>
          <a:xfrm>
            <a:off x="5498307" y="1453662"/>
            <a:ext cx="4768212" cy="5507696"/>
          </a:xfrm>
          <a:prstGeom prst="rect">
            <a:avLst/>
          </a:prstGeom>
        </p:spPr>
        <p:txBody>
          <a:bodyPr vert="horz" lIns="91440" tIns="45720" rIns="91440" bIns="45720" rtlCol="0">
            <a:noAutofit/>
          </a:bodyPr>
          <a:lstStyle>
            <a:lvl1pPr marL="0" indent="0" algn="just" defTabSz="801929" rtl="0" eaLnBrk="1" latinLnBrk="0" hangingPunct="1">
              <a:lnSpc>
                <a:spcPct val="100000"/>
              </a:lnSpc>
              <a:spcBef>
                <a:spcPts val="877"/>
              </a:spcBef>
              <a:buFont typeface="Arial" panose="020B0604020202020204" pitchFamily="34" charset="0"/>
              <a:buNone/>
              <a:defRPr sz="1100" kern="1200">
                <a:solidFill>
                  <a:schemeClr val="tx1"/>
                </a:solidFill>
                <a:latin typeface="Calibri Light" panose="020F0302020204030204" pitchFamily="34" charset="0"/>
                <a:ea typeface="+mn-ea"/>
                <a:cs typeface="Calibri Light" panose="020F0302020204030204" pitchFamily="34" charset="0"/>
              </a:defRPr>
            </a:lvl1pPr>
            <a:lvl2pPr marL="601447" indent="-200482" algn="l" defTabSz="801929"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411" indent="-200482" algn="l" defTabSz="801929"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375"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340"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endParaRPr lang="fr-FR" sz="1400" i="1" dirty="0"/>
          </a:p>
          <a:p>
            <a:endParaRPr lang="fr-FR" sz="1200" i="1" dirty="0"/>
          </a:p>
          <a:p>
            <a:endParaRPr lang="fr-FR" sz="1200" i="1" dirty="0"/>
          </a:p>
          <a:p>
            <a:endParaRPr lang="fr-FR" sz="1200" i="1" dirty="0"/>
          </a:p>
          <a:p>
            <a:endParaRPr lang="fr-FR" sz="1200" i="1" dirty="0"/>
          </a:p>
          <a:p>
            <a:endParaRPr lang="fr-FR" sz="1200" i="1" dirty="0"/>
          </a:p>
          <a:p>
            <a:pPr marL="171450" indent="-171450">
              <a:buFont typeface="Arial" panose="020B0604020202020204" pitchFamily="34" charset="0"/>
              <a:buChar char="•"/>
            </a:pPr>
            <a:endParaRPr lang="fr-FR" sz="1200" i="1" dirty="0"/>
          </a:p>
          <a:p>
            <a:pPr marL="171450" indent="-171450">
              <a:buFont typeface="Arial" panose="020B0604020202020204" pitchFamily="34" charset="0"/>
              <a:buChar char="•"/>
            </a:pPr>
            <a:endParaRPr lang="fr-FR" i="1" dirty="0"/>
          </a:p>
          <a:p>
            <a:endParaRPr lang="fr-FR" i="1" dirty="0"/>
          </a:p>
          <a:p>
            <a:endParaRPr lang="fr-FR" i="1" dirty="0"/>
          </a:p>
        </p:txBody>
      </p:sp>
      <p:sp>
        <p:nvSpPr>
          <p:cNvPr id="14" name="Espace réservé du contenu 4">
            <a:extLst>
              <a:ext uri="{FF2B5EF4-FFF2-40B4-BE49-F238E27FC236}">
                <a16:creationId xmlns:a16="http://schemas.microsoft.com/office/drawing/2014/main" id="{09B80478-0AC0-4B97-A582-0402671C126B}"/>
              </a:ext>
            </a:extLst>
          </p:cNvPr>
          <p:cNvSpPr>
            <a:spLocks noGrp="1"/>
          </p:cNvSpPr>
          <p:nvPr>
            <p:ph sz="half" idx="15"/>
          </p:nvPr>
        </p:nvSpPr>
        <p:spPr>
          <a:xfrm>
            <a:off x="274320" y="1454070"/>
            <a:ext cx="5223987" cy="5354888"/>
          </a:xfrm>
        </p:spPr>
        <p:txBody>
          <a:bodyPr/>
          <a:lstStyle/>
          <a:p>
            <a:pPr algn="ctr"/>
            <a:r>
              <a:rPr lang="fr-FR" sz="1400" u="sng" dirty="0">
                <a:latin typeface="Calibri" panose="020F0502020204030204" pitchFamily="34" charset="0"/>
                <a:cs typeface="Calibri" panose="020F0502020204030204" pitchFamily="34" charset="0"/>
              </a:rPr>
              <a:t>Grandes Orientations stratégiques</a:t>
            </a:r>
          </a:p>
          <a:p>
            <a:pPr marL="342900" indent="-342900">
              <a:buFont typeface="+mj-lt"/>
              <a:buAutoNum type="arabicPeriod"/>
            </a:pPr>
            <a:endParaRPr lang="fr-FR" sz="1400" dirty="0">
              <a:latin typeface="Calibri" panose="020F0502020204030204" pitchFamily="34" charset="0"/>
              <a:cs typeface="Calibri" panose="020F0502020204030204" pitchFamily="34" charset="0"/>
            </a:endParaRPr>
          </a:p>
          <a:p>
            <a:pPr marL="342900" indent="-342900">
              <a:buFont typeface="+mj-lt"/>
              <a:buAutoNum type="arabicPeriod"/>
            </a:pPr>
            <a:r>
              <a:rPr lang="fr-FR" sz="1400" dirty="0">
                <a:latin typeface="Calibri" panose="020F0502020204030204" pitchFamily="34" charset="0"/>
                <a:cs typeface="Calibri" panose="020F0502020204030204" pitchFamily="34" charset="0"/>
              </a:rPr>
              <a:t>Des agents et élus formés et sensibilisés aux questions climatiques et énergétiques / Une intégration des enjeux énergie-climat dans  tous les métiers des collectivités (voirie, espaces verts, services techniques, culture, aménagement, urbanisme, développement économique…)</a:t>
            </a:r>
          </a:p>
          <a:p>
            <a:pPr marL="342900" indent="-342900">
              <a:buFont typeface="+mj-lt"/>
              <a:buAutoNum type="arabicPeriod"/>
            </a:pPr>
            <a:r>
              <a:rPr lang="fr-FR" sz="1400" dirty="0">
                <a:latin typeface="Calibri" panose="020F0502020204030204" pitchFamily="34" charset="0"/>
                <a:cs typeface="Calibri" panose="020F0502020204030204" pitchFamily="34" charset="0"/>
              </a:rPr>
              <a:t>Sobriété et efficacité énergétique dans le bâti et l’éclairage public </a:t>
            </a:r>
          </a:p>
          <a:p>
            <a:pPr marL="342900" indent="-342900">
              <a:buFont typeface="+mj-lt"/>
              <a:buAutoNum type="arabicPeriod"/>
            </a:pPr>
            <a:r>
              <a:rPr lang="fr-FR" sz="1400" dirty="0">
                <a:latin typeface="Calibri" panose="020F0502020204030204" pitchFamily="34" charset="0"/>
                <a:cs typeface="Calibri" panose="020F0502020204030204" pitchFamily="34" charset="0"/>
              </a:rPr>
              <a:t>Des acteurs publics exemplaires en matière de mobilité </a:t>
            </a:r>
          </a:p>
          <a:p>
            <a:endParaRPr lang="fr-FR" dirty="0"/>
          </a:p>
          <a:p>
            <a:endParaRPr lang="fr-FR" dirty="0"/>
          </a:p>
        </p:txBody>
      </p:sp>
      <p:sp>
        <p:nvSpPr>
          <p:cNvPr id="3" name="Espace réservé du numéro de diapositive 2">
            <a:extLst>
              <a:ext uri="{FF2B5EF4-FFF2-40B4-BE49-F238E27FC236}">
                <a16:creationId xmlns:a16="http://schemas.microsoft.com/office/drawing/2014/main" id="{C871A216-6AE6-4FEA-8637-0F4AA59735F4}"/>
              </a:ext>
            </a:extLst>
          </p:cNvPr>
          <p:cNvSpPr>
            <a:spLocks noGrp="1"/>
          </p:cNvSpPr>
          <p:nvPr>
            <p:ph type="sldNum" sz="quarter" idx="12"/>
          </p:nvPr>
        </p:nvSpPr>
        <p:spPr/>
        <p:txBody>
          <a:bodyPr/>
          <a:lstStyle/>
          <a:p>
            <a:fld id="{5CB245BE-D4DF-461A-A9C9-CD01768DDAD3}" type="slidenum">
              <a:rPr lang="fr-FR" smtClean="0"/>
              <a:pPr/>
              <a:t>21</a:t>
            </a:fld>
            <a:endParaRPr lang="fr-FR" dirty="0"/>
          </a:p>
        </p:txBody>
      </p:sp>
      <p:sp>
        <p:nvSpPr>
          <p:cNvPr id="10" name="Espace réservé du texte 9">
            <a:extLst>
              <a:ext uri="{FF2B5EF4-FFF2-40B4-BE49-F238E27FC236}">
                <a16:creationId xmlns:a16="http://schemas.microsoft.com/office/drawing/2014/main" id="{8CA7C411-BEED-4B17-89E8-4FF28E488A78}"/>
              </a:ext>
            </a:extLst>
          </p:cNvPr>
          <p:cNvSpPr>
            <a:spLocks noGrp="1"/>
          </p:cNvSpPr>
          <p:nvPr>
            <p:ph type="body" sz="quarter" idx="14"/>
          </p:nvPr>
        </p:nvSpPr>
        <p:spPr/>
        <p:txBody>
          <a:bodyPr/>
          <a:lstStyle/>
          <a:p>
            <a:endParaRPr lang="fr-FR"/>
          </a:p>
        </p:txBody>
      </p:sp>
      <p:sp>
        <p:nvSpPr>
          <p:cNvPr id="6" name="Espace réservé du texte 5">
            <a:extLst>
              <a:ext uri="{FF2B5EF4-FFF2-40B4-BE49-F238E27FC236}">
                <a16:creationId xmlns:a16="http://schemas.microsoft.com/office/drawing/2014/main" id="{BF6C4DC6-0CAD-4123-A82B-42823562D67E}"/>
              </a:ext>
            </a:extLst>
          </p:cNvPr>
          <p:cNvSpPr>
            <a:spLocks noGrp="1"/>
          </p:cNvSpPr>
          <p:nvPr>
            <p:ph type="body" sz="quarter" idx="18"/>
          </p:nvPr>
        </p:nvSpPr>
        <p:spPr>
          <a:xfrm>
            <a:off x="374806" y="750717"/>
            <a:ext cx="9891713" cy="504601"/>
          </a:xfrm>
        </p:spPr>
        <p:txBody>
          <a:bodyPr/>
          <a:lstStyle/>
          <a:p>
            <a:r>
              <a:rPr lang="fr-FR" dirty="0"/>
              <a:t>Stratégie Portes Briardes </a:t>
            </a:r>
          </a:p>
        </p:txBody>
      </p:sp>
      <p:sp>
        <p:nvSpPr>
          <p:cNvPr id="8" name="Titre 7">
            <a:extLst>
              <a:ext uri="{FF2B5EF4-FFF2-40B4-BE49-F238E27FC236}">
                <a16:creationId xmlns:a16="http://schemas.microsoft.com/office/drawing/2014/main" id="{5452A83B-EAD6-4AA3-B22B-BFEC45D739B4}"/>
              </a:ext>
            </a:extLst>
          </p:cNvPr>
          <p:cNvSpPr>
            <a:spLocks noGrp="1"/>
          </p:cNvSpPr>
          <p:nvPr>
            <p:ph type="title"/>
          </p:nvPr>
        </p:nvSpPr>
        <p:spPr/>
        <p:txBody>
          <a:bodyPr>
            <a:normAutofit fontScale="90000"/>
          </a:bodyPr>
          <a:lstStyle/>
          <a:p>
            <a:r>
              <a:rPr lang="fr-FR" sz="3200" dirty="0"/>
              <a:t>7. Exemplarité des collectivités (intercommunalité et communes)</a:t>
            </a:r>
          </a:p>
        </p:txBody>
      </p:sp>
      <p:sp>
        <p:nvSpPr>
          <p:cNvPr id="13" name="Espace réservé du contenu 1">
            <a:extLst>
              <a:ext uri="{FF2B5EF4-FFF2-40B4-BE49-F238E27FC236}">
                <a16:creationId xmlns:a16="http://schemas.microsoft.com/office/drawing/2014/main" id="{949F609C-4A71-42B3-B81B-AB890418865D}"/>
              </a:ext>
            </a:extLst>
          </p:cNvPr>
          <p:cNvSpPr txBox="1">
            <a:spLocks/>
          </p:cNvSpPr>
          <p:nvPr/>
        </p:nvSpPr>
        <p:spPr>
          <a:xfrm>
            <a:off x="5345906" y="1453662"/>
            <a:ext cx="5132547" cy="5355296"/>
          </a:xfrm>
          <a:prstGeom prst="rect">
            <a:avLst/>
          </a:prstGeom>
        </p:spPr>
        <p:txBody>
          <a:bodyPr vert="horz" lIns="91440" tIns="45720" rIns="91440" bIns="45720" rtlCol="0">
            <a:noAutofit/>
          </a:bodyPr>
          <a:lstStyle>
            <a:lvl1pPr marL="0" indent="0" algn="just" defTabSz="801929" rtl="0" eaLnBrk="1" latinLnBrk="0" hangingPunct="1">
              <a:lnSpc>
                <a:spcPct val="100000"/>
              </a:lnSpc>
              <a:spcBef>
                <a:spcPts val="877"/>
              </a:spcBef>
              <a:buFont typeface="Arial" panose="020B0604020202020204" pitchFamily="34" charset="0"/>
              <a:buNone/>
              <a:defRPr sz="1100" kern="1200">
                <a:solidFill>
                  <a:schemeClr val="tx1"/>
                </a:solidFill>
                <a:latin typeface="Calibri Light" panose="020F0302020204030204" pitchFamily="34" charset="0"/>
                <a:ea typeface="+mn-ea"/>
                <a:cs typeface="Calibri Light" panose="020F0302020204030204" pitchFamily="34" charset="0"/>
              </a:defRPr>
            </a:lvl1pPr>
            <a:lvl2pPr marL="601447" indent="-200482" algn="l" defTabSz="801929"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411" indent="-200482" algn="l" defTabSz="801929"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375"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340"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endParaRPr lang="fr-FR" dirty="0"/>
          </a:p>
        </p:txBody>
      </p:sp>
      <p:pic>
        <p:nvPicPr>
          <p:cNvPr id="19" name="Espace réservé pour une image  23">
            <a:extLst>
              <a:ext uri="{FF2B5EF4-FFF2-40B4-BE49-F238E27FC236}">
                <a16:creationId xmlns:a16="http://schemas.microsoft.com/office/drawing/2014/main" id="{23F3D890-5895-45B3-B671-B10500C99E3C}"/>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1250" r="1250"/>
          <a:stretch/>
        </p:blipFill>
        <p:spPr>
          <a:xfrm>
            <a:off x="9677400" y="15875"/>
            <a:ext cx="719138" cy="719138"/>
          </a:xfrm>
          <a:prstGeom prst="rect">
            <a:avLst/>
          </a:prstGeom>
        </p:spPr>
      </p:pic>
      <p:sp>
        <p:nvSpPr>
          <p:cNvPr id="11" name="ZoneTexte 10"/>
          <p:cNvSpPr txBox="1"/>
          <p:nvPr/>
        </p:nvSpPr>
        <p:spPr>
          <a:xfrm>
            <a:off x="3093396" y="7177988"/>
            <a:ext cx="2252510" cy="338554"/>
          </a:xfrm>
          <a:prstGeom prst="rect">
            <a:avLst/>
          </a:prstGeom>
          <a:solidFill>
            <a:srgbClr val="2282BC"/>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fr-FR" sz="1600" dirty="0" smtClean="0">
                <a:latin typeface="Calibri" panose="020F0502020204030204" pitchFamily="34" charset="0"/>
              </a:rPr>
              <a:t>Stratégie territoriale</a:t>
            </a:r>
            <a:endParaRPr lang="fr-FR" sz="1600" dirty="0">
              <a:latin typeface="Calibri" panose="020F0502020204030204" pitchFamily="34" charset="0"/>
            </a:endParaRPr>
          </a:p>
        </p:txBody>
      </p:sp>
    </p:spTree>
    <p:extLst>
      <p:ext uri="{BB962C8B-B14F-4D97-AF65-F5344CB8AC3E}">
        <p14:creationId xmlns:p14="http://schemas.microsoft.com/office/powerpoint/2010/main" val="3981513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space réservé du contenu 1">
            <a:extLst>
              <a:ext uri="{FF2B5EF4-FFF2-40B4-BE49-F238E27FC236}">
                <a16:creationId xmlns:a16="http://schemas.microsoft.com/office/drawing/2014/main" id="{317ECF66-43E9-4A92-BA9F-A711F41695D2}"/>
              </a:ext>
            </a:extLst>
          </p:cNvPr>
          <p:cNvSpPr txBox="1">
            <a:spLocks/>
          </p:cNvSpPr>
          <p:nvPr/>
        </p:nvSpPr>
        <p:spPr>
          <a:xfrm>
            <a:off x="5498307" y="1453662"/>
            <a:ext cx="4768212" cy="5507696"/>
          </a:xfrm>
          <a:prstGeom prst="rect">
            <a:avLst/>
          </a:prstGeom>
        </p:spPr>
        <p:txBody>
          <a:bodyPr vert="horz" lIns="91440" tIns="45720" rIns="91440" bIns="45720" rtlCol="0">
            <a:noAutofit/>
          </a:bodyPr>
          <a:lstStyle>
            <a:lvl1pPr marL="0" indent="0" algn="just" defTabSz="801929" rtl="0" eaLnBrk="1" latinLnBrk="0" hangingPunct="1">
              <a:lnSpc>
                <a:spcPct val="100000"/>
              </a:lnSpc>
              <a:spcBef>
                <a:spcPts val="877"/>
              </a:spcBef>
              <a:buFont typeface="Arial" panose="020B0604020202020204" pitchFamily="34" charset="0"/>
              <a:buNone/>
              <a:defRPr sz="1100" kern="1200">
                <a:solidFill>
                  <a:schemeClr val="tx1"/>
                </a:solidFill>
                <a:latin typeface="Calibri Light" panose="020F0302020204030204" pitchFamily="34" charset="0"/>
                <a:ea typeface="+mn-ea"/>
                <a:cs typeface="Calibri Light" panose="020F0302020204030204" pitchFamily="34" charset="0"/>
              </a:defRPr>
            </a:lvl1pPr>
            <a:lvl2pPr marL="601447" indent="-200482" algn="l" defTabSz="801929"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411" indent="-200482" algn="l" defTabSz="801929"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375"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340"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endParaRPr lang="fr-FR" sz="1400" i="1" dirty="0"/>
          </a:p>
          <a:p>
            <a:endParaRPr lang="fr-FR" sz="1200" i="1" dirty="0"/>
          </a:p>
          <a:p>
            <a:endParaRPr lang="fr-FR" sz="1200" i="1" dirty="0"/>
          </a:p>
          <a:p>
            <a:endParaRPr lang="fr-FR" sz="1200" i="1" dirty="0"/>
          </a:p>
          <a:p>
            <a:endParaRPr lang="fr-FR" sz="1200" i="1" dirty="0"/>
          </a:p>
          <a:p>
            <a:pPr marL="171450" indent="-171450">
              <a:buFont typeface="Arial" panose="020B0604020202020204" pitchFamily="34" charset="0"/>
              <a:buChar char="•"/>
            </a:pPr>
            <a:endParaRPr lang="fr-FR" sz="1200" i="1" dirty="0"/>
          </a:p>
          <a:p>
            <a:pPr marL="171450" indent="-171450">
              <a:buFont typeface="Arial" panose="020B0604020202020204" pitchFamily="34" charset="0"/>
              <a:buChar char="•"/>
            </a:pPr>
            <a:endParaRPr lang="fr-FR" i="1" dirty="0"/>
          </a:p>
          <a:p>
            <a:endParaRPr lang="fr-FR" i="1" dirty="0"/>
          </a:p>
          <a:p>
            <a:endParaRPr lang="fr-FR" i="1" dirty="0"/>
          </a:p>
        </p:txBody>
      </p:sp>
      <p:sp>
        <p:nvSpPr>
          <p:cNvPr id="14" name="Espace réservé du contenu 4">
            <a:extLst>
              <a:ext uri="{FF2B5EF4-FFF2-40B4-BE49-F238E27FC236}">
                <a16:creationId xmlns:a16="http://schemas.microsoft.com/office/drawing/2014/main" id="{09B80478-0AC0-4B97-A582-0402671C126B}"/>
              </a:ext>
            </a:extLst>
          </p:cNvPr>
          <p:cNvSpPr>
            <a:spLocks noGrp="1"/>
          </p:cNvSpPr>
          <p:nvPr>
            <p:ph sz="half" idx="15"/>
          </p:nvPr>
        </p:nvSpPr>
        <p:spPr>
          <a:xfrm>
            <a:off x="562455" y="1301262"/>
            <a:ext cx="4859652" cy="4406226"/>
          </a:xfrm>
        </p:spPr>
        <p:txBody>
          <a:bodyPr/>
          <a:lstStyle/>
          <a:p>
            <a:pPr algn="ctr"/>
            <a:r>
              <a:rPr lang="fr-FR" sz="1400" u="sng" dirty="0">
                <a:latin typeface="Calibri" panose="020F0502020204030204" pitchFamily="34" charset="0"/>
                <a:cs typeface="Calibri" panose="020F0502020204030204" pitchFamily="34" charset="0"/>
              </a:rPr>
              <a:t>Grandes Orientations stratégiques</a:t>
            </a:r>
          </a:p>
          <a:p>
            <a:pPr algn="ctr"/>
            <a:endParaRPr lang="fr-FR" sz="1400" u="sng" dirty="0">
              <a:latin typeface="Calibri" panose="020F0502020204030204" pitchFamily="34" charset="0"/>
              <a:cs typeface="Calibri" panose="020F0502020204030204" pitchFamily="34" charset="0"/>
            </a:endParaRPr>
          </a:p>
          <a:p>
            <a:pPr marL="228600" indent="-228600">
              <a:buFont typeface="+mj-lt"/>
              <a:buAutoNum type="arabicPeriod"/>
            </a:pPr>
            <a:r>
              <a:rPr lang="fr-FR" sz="1400" dirty="0">
                <a:latin typeface="Calibri" panose="020F0502020204030204" pitchFamily="34" charset="0"/>
                <a:cs typeface="Calibri" panose="020F0502020204030204" pitchFamily="34" charset="0"/>
              </a:rPr>
              <a:t>Une poursuite de la dynamique participative lors de la mise en œuvre du Plan Climat. </a:t>
            </a:r>
          </a:p>
          <a:p>
            <a:pPr marL="228600" indent="-228600">
              <a:buFont typeface="+mj-lt"/>
              <a:buAutoNum type="arabicPeriod"/>
            </a:pPr>
            <a:r>
              <a:rPr lang="fr-FR" sz="1400" dirty="0">
                <a:latin typeface="Calibri" panose="020F0502020204030204" pitchFamily="34" charset="0"/>
                <a:cs typeface="Calibri" panose="020F0502020204030204" pitchFamily="34" charset="0"/>
              </a:rPr>
              <a:t>Les enjeux du Plan Climat partagés par tous les acteurs du territoire </a:t>
            </a:r>
          </a:p>
          <a:p>
            <a:endParaRPr lang="fr-FR" dirty="0"/>
          </a:p>
          <a:p>
            <a:endParaRPr lang="fr-FR" dirty="0"/>
          </a:p>
        </p:txBody>
      </p:sp>
      <p:sp>
        <p:nvSpPr>
          <p:cNvPr id="3" name="Espace réservé du numéro de diapositive 2">
            <a:extLst>
              <a:ext uri="{FF2B5EF4-FFF2-40B4-BE49-F238E27FC236}">
                <a16:creationId xmlns:a16="http://schemas.microsoft.com/office/drawing/2014/main" id="{C871A216-6AE6-4FEA-8637-0F4AA59735F4}"/>
              </a:ext>
            </a:extLst>
          </p:cNvPr>
          <p:cNvSpPr>
            <a:spLocks noGrp="1"/>
          </p:cNvSpPr>
          <p:nvPr>
            <p:ph type="sldNum" sz="quarter" idx="12"/>
          </p:nvPr>
        </p:nvSpPr>
        <p:spPr/>
        <p:txBody>
          <a:bodyPr/>
          <a:lstStyle/>
          <a:p>
            <a:fld id="{5CB245BE-D4DF-461A-A9C9-CD01768DDAD3}" type="slidenum">
              <a:rPr lang="fr-FR" smtClean="0"/>
              <a:pPr/>
              <a:t>22</a:t>
            </a:fld>
            <a:endParaRPr lang="fr-FR" dirty="0"/>
          </a:p>
        </p:txBody>
      </p:sp>
      <p:sp>
        <p:nvSpPr>
          <p:cNvPr id="10" name="Espace réservé du texte 9">
            <a:extLst>
              <a:ext uri="{FF2B5EF4-FFF2-40B4-BE49-F238E27FC236}">
                <a16:creationId xmlns:a16="http://schemas.microsoft.com/office/drawing/2014/main" id="{8CA7C411-BEED-4B17-89E8-4FF28E488A78}"/>
              </a:ext>
            </a:extLst>
          </p:cNvPr>
          <p:cNvSpPr>
            <a:spLocks noGrp="1"/>
          </p:cNvSpPr>
          <p:nvPr>
            <p:ph type="body" sz="quarter" idx="14"/>
          </p:nvPr>
        </p:nvSpPr>
        <p:spPr/>
        <p:txBody>
          <a:bodyPr/>
          <a:lstStyle/>
          <a:p>
            <a:endParaRPr lang="fr-FR" dirty="0"/>
          </a:p>
        </p:txBody>
      </p:sp>
      <p:sp>
        <p:nvSpPr>
          <p:cNvPr id="6" name="Espace réservé du texte 5">
            <a:extLst>
              <a:ext uri="{FF2B5EF4-FFF2-40B4-BE49-F238E27FC236}">
                <a16:creationId xmlns:a16="http://schemas.microsoft.com/office/drawing/2014/main" id="{BF6C4DC6-0CAD-4123-A82B-42823562D67E}"/>
              </a:ext>
            </a:extLst>
          </p:cNvPr>
          <p:cNvSpPr>
            <a:spLocks noGrp="1"/>
          </p:cNvSpPr>
          <p:nvPr>
            <p:ph type="body" sz="quarter" idx="18"/>
          </p:nvPr>
        </p:nvSpPr>
        <p:spPr>
          <a:xfrm>
            <a:off x="586740" y="686866"/>
            <a:ext cx="9891713" cy="504601"/>
          </a:xfrm>
        </p:spPr>
        <p:txBody>
          <a:bodyPr/>
          <a:lstStyle/>
          <a:p>
            <a:r>
              <a:rPr lang="fr-FR" dirty="0"/>
              <a:t>Stratégie Portes Briardes </a:t>
            </a:r>
          </a:p>
        </p:txBody>
      </p:sp>
      <p:sp>
        <p:nvSpPr>
          <p:cNvPr id="8" name="Titre 7">
            <a:extLst>
              <a:ext uri="{FF2B5EF4-FFF2-40B4-BE49-F238E27FC236}">
                <a16:creationId xmlns:a16="http://schemas.microsoft.com/office/drawing/2014/main" id="{5452A83B-EAD6-4AA3-B22B-BFEC45D739B4}"/>
              </a:ext>
            </a:extLst>
          </p:cNvPr>
          <p:cNvSpPr>
            <a:spLocks noGrp="1"/>
          </p:cNvSpPr>
          <p:nvPr>
            <p:ph type="title"/>
          </p:nvPr>
        </p:nvSpPr>
        <p:spPr/>
        <p:txBody>
          <a:bodyPr>
            <a:normAutofit fontScale="90000"/>
          </a:bodyPr>
          <a:lstStyle/>
          <a:p>
            <a:r>
              <a:rPr lang="fr-FR" sz="3200" dirty="0"/>
              <a:t>8. Culture commune et mobilisation de tous les acteurs</a:t>
            </a:r>
          </a:p>
        </p:txBody>
      </p:sp>
      <p:sp>
        <p:nvSpPr>
          <p:cNvPr id="13" name="Espace réservé du contenu 1">
            <a:extLst>
              <a:ext uri="{FF2B5EF4-FFF2-40B4-BE49-F238E27FC236}">
                <a16:creationId xmlns:a16="http://schemas.microsoft.com/office/drawing/2014/main" id="{949F609C-4A71-42B3-B81B-AB890418865D}"/>
              </a:ext>
            </a:extLst>
          </p:cNvPr>
          <p:cNvSpPr txBox="1">
            <a:spLocks/>
          </p:cNvSpPr>
          <p:nvPr/>
        </p:nvSpPr>
        <p:spPr>
          <a:xfrm>
            <a:off x="5345906" y="1453662"/>
            <a:ext cx="5132547" cy="5355296"/>
          </a:xfrm>
          <a:prstGeom prst="rect">
            <a:avLst/>
          </a:prstGeom>
        </p:spPr>
        <p:txBody>
          <a:bodyPr vert="horz" lIns="91440" tIns="45720" rIns="91440" bIns="45720" rtlCol="0">
            <a:noAutofit/>
          </a:bodyPr>
          <a:lstStyle>
            <a:lvl1pPr marL="0" indent="0" algn="just" defTabSz="801929" rtl="0" eaLnBrk="1" latinLnBrk="0" hangingPunct="1">
              <a:lnSpc>
                <a:spcPct val="100000"/>
              </a:lnSpc>
              <a:spcBef>
                <a:spcPts val="877"/>
              </a:spcBef>
              <a:buFont typeface="Arial" panose="020B0604020202020204" pitchFamily="34" charset="0"/>
              <a:buNone/>
              <a:defRPr sz="1100" kern="1200">
                <a:solidFill>
                  <a:schemeClr val="tx1"/>
                </a:solidFill>
                <a:latin typeface="Calibri Light" panose="020F0302020204030204" pitchFamily="34" charset="0"/>
                <a:ea typeface="+mn-ea"/>
                <a:cs typeface="Calibri Light" panose="020F0302020204030204" pitchFamily="34" charset="0"/>
              </a:defRPr>
            </a:lvl1pPr>
            <a:lvl2pPr marL="601447" indent="-200482" algn="l" defTabSz="801929"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411" indent="-200482" algn="l" defTabSz="801929"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375"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340"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endParaRPr lang="fr-FR" dirty="0"/>
          </a:p>
        </p:txBody>
      </p:sp>
      <p:pic>
        <p:nvPicPr>
          <p:cNvPr id="12" name="Espace réservé pour une image  26">
            <a:extLst>
              <a:ext uri="{FF2B5EF4-FFF2-40B4-BE49-F238E27FC236}">
                <a16:creationId xmlns:a16="http://schemas.microsoft.com/office/drawing/2014/main" id="{D948B92A-396E-416D-8450-8B5FFBCC7703}"/>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val="0"/>
              </a:ext>
            </a:extLst>
          </a:blip>
          <a:srcRect/>
          <a:stretch/>
        </p:blipFill>
        <p:spPr>
          <a:xfrm>
            <a:off x="9677400" y="15875"/>
            <a:ext cx="719138" cy="719138"/>
          </a:xfrm>
          <a:prstGeom prst="rect">
            <a:avLst/>
          </a:prstGeom>
        </p:spPr>
      </p:pic>
      <p:sp>
        <p:nvSpPr>
          <p:cNvPr id="2" name="ZoneTexte 1"/>
          <p:cNvSpPr txBox="1"/>
          <p:nvPr/>
        </p:nvSpPr>
        <p:spPr>
          <a:xfrm>
            <a:off x="3093396" y="7177988"/>
            <a:ext cx="2252510" cy="338554"/>
          </a:xfrm>
          <a:prstGeom prst="rect">
            <a:avLst/>
          </a:prstGeom>
          <a:solidFill>
            <a:srgbClr val="2282BC"/>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fr-FR" sz="1600" dirty="0" smtClean="0">
                <a:latin typeface="Calibri" panose="020F0502020204030204" pitchFamily="34" charset="0"/>
              </a:rPr>
              <a:t>Stratégie territoriale</a:t>
            </a:r>
            <a:endParaRPr lang="fr-FR" sz="1600" dirty="0">
              <a:latin typeface="Calibri" panose="020F0502020204030204" pitchFamily="34" charset="0"/>
            </a:endParaRPr>
          </a:p>
        </p:txBody>
      </p:sp>
    </p:spTree>
    <p:extLst>
      <p:ext uri="{BB962C8B-B14F-4D97-AF65-F5344CB8AC3E}">
        <p14:creationId xmlns:p14="http://schemas.microsoft.com/office/powerpoint/2010/main" val="2248335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009C99DB-8BCC-4EDF-A443-2F6774E558C9}"/>
              </a:ext>
            </a:extLst>
          </p:cNvPr>
          <p:cNvSpPr>
            <a:spLocks noGrp="1"/>
          </p:cNvSpPr>
          <p:nvPr>
            <p:ph type="title"/>
          </p:nvPr>
        </p:nvSpPr>
        <p:spPr/>
        <p:txBody>
          <a:bodyPr/>
          <a:lstStyle/>
          <a:p>
            <a:r>
              <a:rPr lang="fr-FR" dirty="0"/>
              <a:t>Prochaines étapes</a:t>
            </a:r>
          </a:p>
        </p:txBody>
      </p:sp>
      <p:pic>
        <p:nvPicPr>
          <p:cNvPr id="13" name="Picture 2">
            <a:extLst>
              <a:ext uri="{FF2B5EF4-FFF2-40B4-BE49-F238E27FC236}">
                <a16:creationId xmlns:a16="http://schemas.microsoft.com/office/drawing/2014/main" id="{0BD9CC59-DBF8-44F0-AC93-0D1060D46C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484914" y="4294622"/>
            <a:ext cx="2188537" cy="2331257"/>
          </a:xfrm>
          <a:prstGeom prst="parallelogram">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FC0D8675-3A75-445E-9CFE-4E5D150FFE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342782" y="4298419"/>
            <a:ext cx="2376878" cy="2331257"/>
          </a:xfrm>
          <a:prstGeom prst="parallelogram">
            <a:avLst/>
          </a:prstGeom>
          <a:noFill/>
          <a:extLst>
            <a:ext uri="{909E8E84-426E-40DD-AFC4-6F175D3DCCD1}">
              <a14:hiddenFill xmlns:a14="http://schemas.microsoft.com/office/drawing/2010/main">
                <a:solidFill>
                  <a:srgbClr val="FFFFFF"/>
                </a:solidFill>
              </a14:hiddenFill>
            </a:ext>
          </a:extLst>
        </p:spPr>
      </p:pic>
      <p:pic>
        <p:nvPicPr>
          <p:cNvPr id="15" name="Picture 8">
            <a:extLst>
              <a:ext uri="{FF2B5EF4-FFF2-40B4-BE49-F238E27FC236}">
                <a16:creationId xmlns:a16="http://schemas.microsoft.com/office/drawing/2014/main" id="{0D16DA11-96F2-45B2-A3CC-92A501F065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8155736" y="4281355"/>
            <a:ext cx="3135037" cy="2348321"/>
          </a:xfrm>
          <a:prstGeom prst="parallelogram">
            <a:avLst/>
          </a:prstGeom>
          <a:noFill/>
          <a:extLst>
            <a:ext uri="{909E8E84-426E-40DD-AFC4-6F175D3DCCD1}">
              <a14:hiddenFill xmlns:a14="http://schemas.microsoft.com/office/drawing/2010/main">
                <a:solidFill>
                  <a:srgbClr val="FFFFFF"/>
                </a:solidFill>
              </a14:hiddenFill>
            </a:ext>
          </a:extLst>
        </p:spPr>
      </p:pic>
      <p:pic>
        <p:nvPicPr>
          <p:cNvPr id="17" name="Picture 8">
            <a:extLst>
              <a:ext uri="{FF2B5EF4-FFF2-40B4-BE49-F238E27FC236}">
                <a16:creationId xmlns:a16="http://schemas.microsoft.com/office/drawing/2014/main" id="{E3686D3B-1F3A-4F1A-B0F8-49B5F23904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3136577" y="4289887"/>
            <a:ext cx="3781712" cy="2348320"/>
          </a:xfrm>
          <a:prstGeom prst="parallelogram">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102A0DA6-376F-4306-87A0-1B4CA588477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0484" b="17914"/>
          <a:stretch/>
        </p:blipFill>
        <p:spPr bwMode="auto">
          <a:xfrm>
            <a:off x="-695578" y="4298419"/>
            <a:ext cx="2720745" cy="2327460"/>
          </a:xfrm>
          <a:prstGeom prst="parallelogram">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4930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2E1BB0B-6D6B-480C-A201-1173468A6B5F}"/>
              </a:ext>
            </a:extLst>
          </p:cNvPr>
          <p:cNvSpPr>
            <a:spLocks noGrp="1"/>
          </p:cNvSpPr>
          <p:nvPr>
            <p:ph type="sldNum" sz="quarter" idx="12"/>
          </p:nvPr>
        </p:nvSpPr>
        <p:spPr/>
        <p:txBody>
          <a:bodyPr/>
          <a:lstStyle/>
          <a:p>
            <a:fld id="{5CB245BE-D4DF-461A-A9C9-CD01768DDAD3}" type="slidenum">
              <a:rPr lang="fr-FR" smtClean="0"/>
              <a:pPr/>
              <a:t>24</a:t>
            </a:fld>
            <a:endParaRPr lang="fr-FR" dirty="0"/>
          </a:p>
        </p:txBody>
      </p:sp>
      <p:sp>
        <p:nvSpPr>
          <p:cNvPr id="7" name="Espace réservé du texte 6">
            <a:extLst>
              <a:ext uri="{FF2B5EF4-FFF2-40B4-BE49-F238E27FC236}">
                <a16:creationId xmlns:a16="http://schemas.microsoft.com/office/drawing/2014/main" id="{AB31F17D-BEA7-45C3-A114-47B76C72A125}"/>
              </a:ext>
            </a:extLst>
          </p:cNvPr>
          <p:cNvSpPr>
            <a:spLocks noGrp="1"/>
          </p:cNvSpPr>
          <p:nvPr>
            <p:ph type="body" sz="quarter" idx="14"/>
          </p:nvPr>
        </p:nvSpPr>
        <p:spPr/>
        <p:txBody>
          <a:bodyPr/>
          <a:lstStyle/>
          <a:p>
            <a:endParaRPr lang="fr-FR"/>
          </a:p>
        </p:txBody>
      </p:sp>
      <p:sp>
        <p:nvSpPr>
          <p:cNvPr id="4" name="Titre 3">
            <a:extLst>
              <a:ext uri="{FF2B5EF4-FFF2-40B4-BE49-F238E27FC236}">
                <a16:creationId xmlns:a16="http://schemas.microsoft.com/office/drawing/2014/main" id="{FB12046D-037B-4387-B205-0DF5DAEEA284}"/>
              </a:ext>
            </a:extLst>
          </p:cNvPr>
          <p:cNvSpPr>
            <a:spLocks noGrp="1"/>
          </p:cNvSpPr>
          <p:nvPr>
            <p:ph type="title"/>
          </p:nvPr>
        </p:nvSpPr>
        <p:spPr/>
        <p:txBody>
          <a:bodyPr/>
          <a:lstStyle/>
          <a:p>
            <a:r>
              <a:rPr lang="fr-FR" dirty="0"/>
              <a:t>Prochaines étapes</a:t>
            </a:r>
          </a:p>
        </p:txBody>
      </p:sp>
      <p:sp>
        <p:nvSpPr>
          <p:cNvPr id="10" name="Rectangle 23">
            <a:extLst>
              <a:ext uri="{FF2B5EF4-FFF2-40B4-BE49-F238E27FC236}">
                <a16:creationId xmlns:a16="http://schemas.microsoft.com/office/drawing/2014/main" id="{468E7C8B-5585-470E-B2BB-482F7A01BBEC}"/>
              </a:ext>
            </a:extLst>
          </p:cNvPr>
          <p:cNvSpPr>
            <a:spLocks noChangeArrowheads="1"/>
          </p:cNvSpPr>
          <p:nvPr/>
        </p:nvSpPr>
        <p:spPr bwMode="auto">
          <a:xfrm>
            <a:off x="77822" y="1169075"/>
            <a:ext cx="10400632" cy="6083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0735" tIns="50368" rIns="100735" bIns="50368" anchor="t" anchorCtr="0">
            <a:spAutoFit/>
          </a:bodyPr>
          <a:lstStyle>
            <a:lvl1pPr marL="457200" indent="-457200">
              <a:spcBef>
                <a:spcPct val="20000"/>
              </a:spcBef>
              <a:buChar char="•"/>
              <a:tabLst>
                <a:tab pos="357188" algn="l"/>
              </a:tabLst>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357188" algn="l"/>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357188"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357188" algn="l"/>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357188" algn="l"/>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357188" algn="l"/>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357188" algn="l"/>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357188" algn="l"/>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357188" algn="l"/>
              </a:tabLst>
              <a:defRPr sz="20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ts val="2646"/>
              </a:spcBef>
            </a:pPr>
            <a:endParaRPr lang="fr-FR" altLang="fr-FR" sz="2000" dirty="0">
              <a:latin typeface="Calibri Light" panose="020F0302020204030204" pitchFamily="34" charset="0"/>
              <a:cs typeface="Calibri Light" panose="020F0302020204030204" pitchFamily="34" charset="0"/>
            </a:endParaRPr>
          </a:p>
          <a:p>
            <a:pPr>
              <a:lnSpc>
                <a:spcPct val="90000"/>
              </a:lnSpc>
              <a:spcBef>
                <a:spcPts val="2646"/>
              </a:spcBef>
            </a:pPr>
            <a:endParaRPr lang="fr-FR" altLang="fr-FR" sz="2000" dirty="0">
              <a:latin typeface="Calibri Light" panose="020F0302020204030204" pitchFamily="34" charset="0"/>
              <a:cs typeface="Calibri Light" panose="020F0302020204030204" pitchFamily="34" charset="0"/>
            </a:endParaRPr>
          </a:p>
          <a:p>
            <a:pPr>
              <a:lnSpc>
                <a:spcPct val="90000"/>
              </a:lnSpc>
              <a:spcBef>
                <a:spcPts val="2646"/>
              </a:spcBef>
            </a:pPr>
            <a:endParaRPr lang="fr-FR" altLang="fr-FR" sz="2000" dirty="0">
              <a:latin typeface="Calibri Light" panose="020F0302020204030204" pitchFamily="34" charset="0"/>
              <a:cs typeface="Calibri Light" panose="020F0302020204030204" pitchFamily="34" charset="0"/>
            </a:endParaRPr>
          </a:p>
          <a:p>
            <a:pPr>
              <a:lnSpc>
                <a:spcPct val="90000"/>
              </a:lnSpc>
              <a:spcBef>
                <a:spcPts val="2646"/>
              </a:spcBef>
            </a:pPr>
            <a:endParaRPr lang="fr-FR" altLang="fr-FR" sz="2000" dirty="0">
              <a:latin typeface="Calibri Light" panose="020F0302020204030204" pitchFamily="34" charset="0"/>
              <a:cs typeface="Calibri Light" panose="020F0302020204030204" pitchFamily="34" charset="0"/>
            </a:endParaRPr>
          </a:p>
          <a:p>
            <a:pPr>
              <a:lnSpc>
                <a:spcPct val="90000"/>
              </a:lnSpc>
              <a:spcBef>
                <a:spcPts val="2646"/>
              </a:spcBef>
            </a:pPr>
            <a:endParaRPr lang="fr-FR" altLang="fr-FR" sz="2000" dirty="0">
              <a:latin typeface="Calibri Light" panose="020F0302020204030204" pitchFamily="34" charset="0"/>
              <a:cs typeface="Calibri Light" panose="020F0302020204030204" pitchFamily="34" charset="0"/>
            </a:endParaRPr>
          </a:p>
          <a:p>
            <a:pPr marL="0" indent="0">
              <a:lnSpc>
                <a:spcPct val="90000"/>
              </a:lnSpc>
              <a:spcBef>
                <a:spcPts val="2646"/>
              </a:spcBef>
              <a:buNone/>
            </a:pPr>
            <a:r>
              <a:rPr lang="fr-FR" altLang="fr-FR" sz="2000" b="1" dirty="0">
                <a:latin typeface="Calibri" panose="020F0502020204030204" pitchFamily="34" charset="0"/>
                <a:cs typeface="Calibri" panose="020F0502020204030204" pitchFamily="34" charset="0"/>
              </a:rPr>
              <a:t>Prochaines réunions : </a:t>
            </a:r>
          </a:p>
          <a:p>
            <a:pPr>
              <a:lnSpc>
                <a:spcPct val="90000"/>
              </a:lnSpc>
              <a:spcBef>
                <a:spcPts val="1200"/>
              </a:spcBef>
            </a:pPr>
            <a:r>
              <a:rPr lang="fr-FR" altLang="fr-FR" sz="2000" b="1" dirty="0">
                <a:latin typeface="Calibri" panose="020F0502020204030204" pitchFamily="34" charset="0"/>
                <a:cs typeface="Calibri" panose="020F0502020204030204" pitchFamily="34" charset="0"/>
              </a:rPr>
              <a:t>4 ateliers de co-construction du plan d’actions :</a:t>
            </a:r>
          </a:p>
          <a:p>
            <a:pPr lvl="1">
              <a:spcBef>
                <a:spcPts val="200"/>
              </a:spcBef>
              <a:buFont typeface="Arial" panose="020B0604020202020204" pitchFamily="34" charset="0"/>
              <a:buChar char="•"/>
            </a:pPr>
            <a:r>
              <a:rPr lang="fr-FR" altLang="fr-FR" sz="2000" dirty="0">
                <a:latin typeface="Calibri" panose="020F0502020204030204" pitchFamily="34" charset="0"/>
                <a:cs typeface="Calibri" panose="020F0502020204030204" pitchFamily="34" charset="0"/>
              </a:rPr>
              <a:t>Habitat – </a:t>
            </a:r>
            <a:r>
              <a:rPr lang="fr-FR" altLang="fr-FR" sz="2000" dirty="0" smtClean="0">
                <a:latin typeface="Calibri" panose="020F0502020204030204" pitchFamily="34" charset="0"/>
                <a:cs typeface="Calibri" panose="020F0502020204030204" pitchFamily="34" charset="0"/>
              </a:rPr>
              <a:t>Aménagement / </a:t>
            </a:r>
            <a:r>
              <a:rPr lang="fr-FR" altLang="fr-FR" sz="2000" dirty="0" smtClean="0">
                <a:solidFill>
                  <a:srgbClr val="002060"/>
                </a:solidFill>
                <a:latin typeface="Calibri" panose="020F0502020204030204" pitchFamily="34" charset="0"/>
                <a:cs typeface="Calibri" panose="020F0502020204030204" pitchFamily="34" charset="0"/>
              </a:rPr>
              <a:t>lundi 17 mai 2021 de 19h00 à 21h00</a:t>
            </a:r>
            <a:endParaRPr lang="fr-FR" altLang="fr-FR" sz="2000" dirty="0">
              <a:solidFill>
                <a:srgbClr val="002060"/>
              </a:solidFill>
              <a:latin typeface="Calibri" panose="020F0502020204030204" pitchFamily="34" charset="0"/>
              <a:cs typeface="Calibri" panose="020F0502020204030204" pitchFamily="34" charset="0"/>
            </a:endParaRPr>
          </a:p>
          <a:p>
            <a:pPr lvl="1">
              <a:spcBef>
                <a:spcPts val="200"/>
              </a:spcBef>
              <a:buFont typeface="Arial" panose="020B0604020202020204" pitchFamily="34" charset="0"/>
              <a:buChar char="•"/>
            </a:pPr>
            <a:r>
              <a:rPr lang="fr-FR" altLang="fr-FR" sz="2000" dirty="0">
                <a:latin typeface="Calibri" panose="020F0502020204030204" pitchFamily="34" charset="0"/>
                <a:cs typeface="Calibri" panose="020F0502020204030204" pitchFamily="34" charset="0"/>
              </a:rPr>
              <a:t>Mobilité </a:t>
            </a:r>
            <a:r>
              <a:rPr lang="fr-FR" altLang="fr-FR" sz="2000" dirty="0" smtClean="0">
                <a:latin typeface="Calibri" panose="020F0502020204030204" pitchFamily="34" charset="0"/>
                <a:cs typeface="Calibri" panose="020F0502020204030204" pitchFamily="34" charset="0"/>
              </a:rPr>
              <a:t>/ </a:t>
            </a:r>
            <a:r>
              <a:rPr lang="fr-FR" altLang="fr-FR" sz="2000" dirty="0" smtClean="0">
                <a:solidFill>
                  <a:srgbClr val="002060"/>
                </a:solidFill>
                <a:latin typeface="Calibri" panose="020F0502020204030204" pitchFamily="34" charset="0"/>
                <a:cs typeface="Calibri" panose="020F0502020204030204" pitchFamily="34" charset="0"/>
              </a:rPr>
              <a:t>mercredi 26 mai 2021 </a:t>
            </a:r>
            <a:r>
              <a:rPr lang="fr-FR" altLang="fr-FR" sz="2000" dirty="0">
                <a:solidFill>
                  <a:srgbClr val="002060"/>
                </a:solidFill>
                <a:latin typeface="Calibri" panose="020F0502020204030204" pitchFamily="34" charset="0"/>
                <a:cs typeface="Calibri" panose="020F0502020204030204" pitchFamily="34" charset="0"/>
              </a:rPr>
              <a:t>de 19h00 à 21h00</a:t>
            </a:r>
          </a:p>
          <a:p>
            <a:pPr lvl="1">
              <a:spcBef>
                <a:spcPts val="200"/>
              </a:spcBef>
              <a:buFont typeface="Arial" panose="020B0604020202020204" pitchFamily="34" charset="0"/>
              <a:buChar char="•"/>
            </a:pPr>
            <a:r>
              <a:rPr lang="fr-FR" altLang="fr-FR" sz="2000" dirty="0" smtClean="0">
                <a:latin typeface="Calibri" panose="020F0502020204030204" pitchFamily="34" charset="0"/>
                <a:cs typeface="Calibri" panose="020F0502020204030204" pitchFamily="34" charset="0"/>
              </a:rPr>
              <a:t>Agriculture </a:t>
            </a:r>
            <a:r>
              <a:rPr lang="fr-FR" altLang="fr-FR" sz="2000" dirty="0">
                <a:latin typeface="Calibri" panose="020F0502020204030204" pitchFamily="34" charset="0"/>
                <a:cs typeface="Calibri" panose="020F0502020204030204" pitchFamily="34" charset="0"/>
              </a:rPr>
              <a:t>– Consommation – </a:t>
            </a:r>
            <a:r>
              <a:rPr lang="fr-FR" altLang="fr-FR" sz="2000" dirty="0" smtClean="0">
                <a:latin typeface="Calibri" panose="020F0502020204030204" pitchFamily="34" charset="0"/>
                <a:cs typeface="Calibri" panose="020F0502020204030204" pitchFamily="34" charset="0"/>
              </a:rPr>
              <a:t>Biodiversité/ </a:t>
            </a:r>
            <a:r>
              <a:rPr lang="fr-FR" altLang="fr-FR" sz="2000" dirty="0" smtClean="0">
                <a:solidFill>
                  <a:srgbClr val="002060"/>
                </a:solidFill>
                <a:latin typeface="Calibri" panose="020F0502020204030204" pitchFamily="34" charset="0"/>
                <a:cs typeface="Calibri" panose="020F0502020204030204" pitchFamily="34" charset="0"/>
              </a:rPr>
              <a:t>mardi 1</a:t>
            </a:r>
            <a:r>
              <a:rPr lang="fr-FR" altLang="fr-FR" sz="2000" baseline="30000" dirty="0" smtClean="0">
                <a:solidFill>
                  <a:srgbClr val="002060"/>
                </a:solidFill>
                <a:latin typeface="Calibri" panose="020F0502020204030204" pitchFamily="34" charset="0"/>
                <a:cs typeface="Calibri" panose="020F0502020204030204" pitchFamily="34" charset="0"/>
              </a:rPr>
              <a:t>er</a:t>
            </a:r>
            <a:r>
              <a:rPr lang="fr-FR" altLang="fr-FR" sz="2000" dirty="0" smtClean="0">
                <a:solidFill>
                  <a:srgbClr val="002060"/>
                </a:solidFill>
                <a:latin typeface="Calibri" panose="020F0502020204030204" pitchFamily="34" charset="0"/>
                <a:cs typeface="Calibri" panose="020F0502020204030204" pitchFamily="34" charset="0"/>
              </a:rPr>
              <a:t> juin 2021 </a:t>
            </a:r>
            <a:r>
              <a:rPr lang="fr-FR" altLang="fr-FR" sz="2000" dirty="0">
                <a:solidFill>
                  <a:srgbClr val="002060"/>
                </a:solidFill>
                <a:latin typeface="Calibri" panose="020F0502020204030204" pitchFamily="34" charset="0"/>
                <a:cs typeface="Calibri" panose="020F0502020204030204" pitchFamily="34" charset="0"/>
              </a:rPr>
              <a:t>de 19h00 à 21h00</a:t>
            </a:r>
          </a:p>
          <a:p>
            <a:pPr lvl="1">
              <a:spcBef>
                <a:spcPts val="200"/>
              </a:spcBef>
              <a:buFont typeface="Arial" panose="020B0604020202020204" pitchFamily="34" charset="0"/>
              <a:buChar char="•"/>
            </a:pPr>
            <a:r>
              <a:rPr lang="fr-FR" altLang="fr-FR" sz="2000" dirty="0" smtClean="0">
                <a:latin typeface="Calibri" panose="020F0502020204030204" pitchFamily="34" charset="0"/>
                <a:cs typeface="Calibri" panose="020F0502020204030204" pitchFamily="34" charset="0"/>
              </a:rPr>
              <a:t>Economie </a:t>
            </a:r>
            <a:r>
              <a:rPr lang="fr-FR" altLang="fr-FR" sz="2000" dirty="0">
                <a:latin typeface="Calibri" panose="020F0502020204030204" pitchFamily="34" charset="0"/>
                <a:cs typeface="Calibri" panose="020F0502020204030204" pitchFamily="34" charset="0"/>
              </a:rPr>
              <a:t>– Gestion des déchets – Nouvelles énergies </a:t>
            </a:r>
            <a:r>
              <a:rPr lang="fr-FR" altLang="fr-FR" sz="2000" dirty="0" smtClean="0">
                <a:latin typeface="Calibri" panose="020F0502020204030204" pitchFamily="34" charset="0"/>
                <a:cs typeface="Calibri" panose="020F0502020204030204" pitchFamily="34" charset="0"/>
              </a:rPr>
              <a:t>/ </a:t>
            </a:r>
            <a:r>
              <a:rPr lang="fr-FR" altLang="fr-FR" sz="2000" dirty="0">
                <a:solidFill>
                  <a:srgbClr val="002060"/>
                </a:solidFill>
                <a:latin typeface="Calibri" panose="020F0502020204030204" pitchFamily="34" charset="0"/>
                <a:cs typeface="Calibri" panose="020F0502020204030204" pitchFamily="34" charset="0"/>
              </a:rPr>
              <a:t>lundi </a:t>
            </a:r>
            <a:r>
              <a:rPr lang="fr-FR" altLang="fr-FR" sz="2000" dirty="0" smtClean="0">
                <a:solidFill>
                  <a:srgbClr val="002060"/>
                </a:solidFill>
                <a:latin typeface="Calibri" panose="020F0502020204030204" pitchFamily="34" charset="0"/>
                <a:cs typeface="Calibri" panose="020F0502020204030204" pitchFamily="34" charset="0"/>
              </a:rPr>
              <a:t>7 juin 2021 </a:t>
            </a:r>
            <a:r>
              <a:rPr lang="fr-FR" altLang="fr-FR" sz="2000" dirty="0">
                <a:solidFill>
                  <a:srgbClr val="002060"/>
                </a:solidFill>
                <a:latin typeface="Calibri" panose="020F0502020204030204" pitchFamily="34" charset="0"/>
                <a:cs typeface="Calibri" panose="020F0502020204030204" pitchFamily="34" charset="0"/>
              </a:rPr>
              <a:t>de 19h00 à 21h00</a:t>
            </a:r>
          </a:p>
          <a:p>
            <a:pPr lvl="1">
              <a:spcBef>
                <a:spcPts val="200"/>
              </a:spcBef>
              <a:buFont typeface="Arial" panose="020B0604020202020204" pitchFamily="34" charset="0"/>
              <a:buChar char="•"/>
            </a:pPr>
            <a:endParaRPr lang="fr-FR" altLang="fr-FR" sz="2000" dirty="0">
              <a:latin typeface="Calibri" panose="020F0502020204030204" pitchFamily="34" charset="0"/>
              <a:cs typeface="Calibri" panose="020F0502020204030204" pitchFamily="34" charset="0"/>
            </a:endParaRPr>
          </a:p>
          <a:p>
            <a:pPr marL="457200" lvl="1" indent="0">
              <a:lnSpc>
                <a:spcPct val="90000"/>
              </a:lnSpc>
              <a:spcBef>
                <a:spcPts val="2646"/>
              </a:spcBef>
              <a:buNone/>
            </a:pPr>
            <a:endParaRPr lang="fr-FR" altLang="fr-FR" sz="1600" dirty="0">
              <a:latin typeface="Calibri Light" panose="020F0302020204030204" pitchFamily="34" charset="0"/>
              <a:cs typeface="Calibri Light" panose="020F0302020204030204" pitchFamily="34" charset="0"/>
            </a:endParaRPr>
          </a:p>
        </p:txBody>
      </p:sp>
      <p:grpSp>
        <p:nvGrpSpPr>
          <p:cNvPr id="16" name="Groupe 15">
            <a:extLst>
              <a:ext uri="{FF2B5EF4-FFF2-40B4-BE49-F238E27FC236}">
                <a16:creationId xmlns:a16="http://schemas.microsoft.com/office/drawing/2014/main" id="{023A3AB8-FF5B-4EB5-85E1-CB74FF6F4FAA}"/>
              </a:ext>
            </a:extLst>
          </p:cNvPr>
          <p:cNvGrpSpPr/>
          <p:nvPr/>
        </p:nvGrpSpPr>
        <p:grpSpPr>
          <a:xfrm>
            <a:off x="293012" y="1015801"/>
            <a:ext cx="10103752" cy="2764036"/>
            <a:chOff x="2222734" y="1195377"/>
            <a:chExt cx="9268268" cy="2019242"/>
          </a:xfrm>
        </p:grpSpPr>
        <p:grpSp>
          <p:nvGrpSpPr>
            <p:cNvPr id="21" name="Groupe 20">
              <a:extLst>
                <a:ext uri="{FF2B5EF4-FFF2-40B4-BE49-F238E27FC236}">
                  <a16:creationId xmlns:a16="http://schemas.microsoft.com/office/drawing/2014/main" id="{9E52CD68-F608-41D5-92A3-1FEE9FA0162F}"/>
                </a:ext>
              </a:extLst>
            </p:cNvPr>
            <p:cNvGrpSpPr/>
            <p:nvPr/>
          </p:nvGrpSpPr>
          <p:grpSpPr>
            <a:xfrm>
              <a:off x="2222734" y="1195377"/>
              <a:ext cx="9268268" cy="1596479"/>
              <a:chOff x="2224141" y="3081885"/>
              <a:chExt cx="9268268" cy="1596479"/>
            </a:xfrm>
          </p:grpSpPr>
          <p:sp>
            <p:nvSpPr>
              <p:cNvPr id="23" name="Flèche : chevron 22">
                <a:extLst>
                  <a:ext uri="{FF2B5EF4-FFF2-40B4-BE49-F238E27FC236}">
                    <a16:creationId xmlns:a16="http://schemas.microsoft.com/office/drawing/2014/main" id="{0E5BA1B5-023F-4452-9490-56BACBA31667}"/>
                  </a:ext>
                </a:extLst>
              </p:cNvPr>
              <p:cNvSpPr/>
              <p:nvPr/>
            </p:nvSpPr>
            <p:spPr>
              <a:xfrm>
                <a:off x="2224141" y="3081885"/>
                <a:ext cx="6654623" cy="324000"/>
              </a:xfrm>
              <a:prstGeom prst="chevron">
                <a:avLst/>
              </a:prstGeom>
              <a:solidFill>
                <a:srgbClr val="2282B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3312" tIns="12700" rIns="447911" bIns="12700" numCol="1" spcCol="1270" anchor="ctr" anchorCtr="0">
                <a:noAutofit/>
              </a:bodyPr>
              <a:lstStyle/>
              <a:p>
                <a:pPr marL="0" lvl="0" indent="0" algn="ctr" defTabSz="889000">
                  <a:lnSpc>
                    <a:spcPct val="90000"/>
                  </a:lnSpc>
                  <a:spcBef>
                    <a:spcPct val="0"/>
                  </a:spcBef>
                  <a:spcAft>
                    <a:spcPct val="35000"/>
                  </a:spcAft>
                  <a:buNone/>
                </a:pPr>
                <a:r>
                  <a:rPr lang="fr-FR" sz="1400" b="1" kern="1200" dirty="0">
                    <a:latin typeface="Calibri Light" panose="020F0302020204030204" pitchFamily="34" charset="0"/>
                    <a:cs typeface="Calibri Light" panose="020F0302020204030204" pitchFamily="34" charset="0"/>
                  </a:rPr>
                  <a:t>Élaboration du PCAET</a:t>
                </a:r>
              </a:p>
            </p:txBody>
          </p:sp>
          <p:sp>
            <p:nvSpPr>
              <p:cNvPr id="24" name="Flèche : chevron 23">
                <a:extLst>
                  <a:ext uri="{FF2B5EF4-FFF2-40B4-BE49-F238E27FC236}">
                    <a16:creationId xmlns:a16="http://schemas.microsoft.com/office/drawing/2014/main" id="{083072B6-F8E2-47A6-BBA1-D1622E16213D}"/>
                  </a:ext>
                </a:extLst>
              </p:cNvPr>
              <p:cNvSpPr/>
              <p:nvPr/>
            </p:nvSpPr>
            <p:spPr>
              <a:xfrm>
                <a:off x="2224142" y="3458088"/>
                <a:ext cx="1858833" cy="576000"/>
              </a:xfrm>
              <a:prstGeom prst="chevron">
                <a:avLst/>
              </a:prstGeom>
              <a:solidFill>
                <a:srgbClr val="D0DCE2"/>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000" tIns="6985" rIns="36000" bIns="6985" numCol="1" spcCol="1270" anchor="ctr" anchorCtr="0">
                <a:noAutofit/>
              </a:bodyPr>
              <a:lstStyle/>
              <a:p>
                <a:pPr lvl="0" algn="ctr" defTabSz="488950">
                  <a:lnSpc>
                    <a:spcPct val="90000"/>
                  </a:lnSpc>
                  <a:spcBef>
                    <a:spcPct val="0"/>
                  </a:spcBef>
                  <a:spcAft>
                    <a:spcPct val="35000"/>
                  </a:spcAft>
                </a:pPr>
                <a:r>
                  <a:rPr lang="fr-FR" sz="1400" dirty="0">
                    <a:latin typeface="Calibri Light" panose="020F0302020204030204" pitchFamily="34" charset="0"/>
                    <a:cs typeface="Calibri Light" panose="020F0302020204030204" pitchFamily="34" charset="0"/>
                  </a:rPr>
                  <a:t>Diagnostic territorial climat, air et énergie </a:t>
                </a:r>
                <a:endParaRPr lang="fr-FR" sz="1400" kern="1200" dirty="0">
                  <a:latin typeface="Calibri Light" panose="020F0302020204030204" pitchFamily="34" charset="0"/>
                  <a:cs typeface="Calibri Light" panose="020F0302020204030204" pitchFamily="34" charset="0"/>
                </a:endParaRPr>
              </a:p>
            </p:txBody>
          </p:sp>
          <p:sp>
            <p:nvSpPr>
              <p:cNvPr id="25" name="Flèche : chevron 24">
                <a:extLst>
                  <a:ext uri="{FF2B5EF4-FFF2-40B4-BE49-F238E27FC236}">
                    <a16:creationId xmlns:a16="http://schemas.microsoft.com/office/drawing/2014/main" id="{489F9D4E-A773-4CC0-968D-0E14B3E50E9C}"/>
                  </a:ext>
                </a:extLst>
              </p:cNvPr>
              <p:cNvSpPr/>
              <p:nvPr/>
            </p:nvSpPr>
            <p:spPr>
              <a:xfrm>
                <a:off x="3953366" y="3458088"/>
                <a:ext cx="1858833" cy="576000"/>
              </a:xfrm>
              <a:prstGeom prst="chevron">
                <a:avLst/>
              </a:prstGeom>
              <a:solidFill>
                <a:srgbClr val="00892F">
                  <a:alpha val="90000"/>
                </a:srgb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000" tIns="6985" rIns="36000" bIns="6985" numCol="1" spcCol="1270" anchor="ctr" anchorCtr="0">
                <a:noAutofit/>
              </a:bodyPr>
              <a:lstStyle/>
              <a:p>
                <a:pPr lvl="0" algn="ctr" defTabSz="488950">
                  <a:lnSpc>
                    <a:spcPct val="90000"/>
                  </a:lnSpc>
                  <a:spcBef>
                    <a:spcPct val="0"/>
                  </a:spcBef>
                  <a:spcAft>
                    <a:spcPct val="35000"/>
                  </a:spcAft>
                </a:pPr>
                <a:r>
                  <a:rPr lang="fr-FR" sz="1400" dirty="0">
                    <a:solidFill>
                      <a:schemeClr val="bg1"/>
                    </a:solidFill>
                    <a:latin typeface="Calibri Light" panose="020F0302020204030204" pitchFamily="34" charset="0"/>
                    <a:cs typeface="Calibri Light" panose="020F0302020204030204" pitchFamily="34" charset="0"/>
                  </a:rPr>
                  <a:t>Etablissement d'une stratégie territoriale</a:t>
                </a:r>
              </a:p>
            </p:txBody>
          </p:sp>
          <p:sp>
            <p:nvSpPr>
              <p:cNvPr id="26" name="Flèche : chevron 25">
                <a:extLst>
                  <a:ext uri="{FF2B5EF4-FFF2-40B4-BE49-F238E27FC236}">
                    <a16:creationId xmlns:a16="http://schemas.microsoft.com/office/drawing/2014/main" id="{F547A4A9-08D6-4423-9A2A-8235E16BA0B1}"/>
                  </a:ext>
                </a:extLst>
              </p:cNvPr>
              <p:cNvSpPr/>
              <p:nvPr/>
            </p:nvSpPr>
            <p:spPr>
              <a:xfrm>
                <a:off x="5681572" y="3458088"/>
                <a:ext cx="3197192" cy="576000"/>
              </a:xfrm>
              <a:prstGeom prst="chevron">
                <a:avLst/>
              </a:prstGeom>
              <a:solidFill>
                <a:srgbClr val="C3E7D1">
                  <a:alpha val="89804"/>
                </a:srgbClr>
              </a:solidFill>
              <a:ln>
                <a:solidFill>
                  <a:srgbClr val="00892F">
                    <a:alpha val="90000"/>
                  </a:srgb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00" tIns="6985" rIns="144000" bIns="6985" numCol="1" spcCol="1270" anchor="ctr" anchorCtr="0">
                <a:noAutofit/>
              </a:bodyPr>
              <a:lstStyle/>
              <a:p>
                <a:pPr lvl="0" algn="ctr" defTabSz="488950">
                  <a:lnSpc>
                    <a:spcPct val="90000"/>
                  </a:lnSpc>
                  <a:spcBef>
                    <a:spcPct val="0"/>
                  </a:spcBef>
                  <a:spcAft>
                    <a:spcPct val="35000"/>
                  </a:spcAft>
                </a:pPr>
                <a:r>
                  <a:rPr lang="fr-FR" sz="1400" dirty="0">
                    <a:latin typeface="Calibri Light" panose="020F0302020204030204" pitchFamily="34" charset="0"/>
                    <a:cs typeface="Calibri Light" panose="020F0302020204030204" pitchFamily="34" charset="0"/>
                  </a:rPr>
                  <a:t>Construction d'un plan d'actions et d'un dispositif de suivi et d'évaluation des actions</a:t>
                </a:r>
              </a:p>
            </p:txBody>
          </p:sp>
          <p:sp>
            <p:nvSpPr>
              <p:cNvPr id="27" name="Flèche : chevron 26">
                <a:extLst>
                  <a:ext uri="{FF2B5EF4-FFF2-40B4-BE49-F238E27FC236}">
                    <a16:creationId xmlns:a16="http://schemas.microsoft.com/office/drawing/2014/main" id="{1EE59991-5AB1-4FF2-A7CB-37C23EA64D62}"/>
                  </a:ext>
                </a:extLst>
              </p:cNvPr>
              <p:cNvSpPr/>
              <p:nvPr/>
            </p:nvSpPr>
            <p:spPr>
              <a:xfrm>
                <a:off x="2224141" y="4102364"/>
                <a:ext cx="6654623" cy="576000"/>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2000" tIns="0" rIns="72000" bIns="0" numCol="1" spcCol="1270" anchor="ctr" anchorCtr="0">
                <a:noAutofit/>
              </a:bodyPr>
              <a:lstStyle/>
              <a:p>
                <a:pPr lvl="0" indent="3175" defTabSz="488950">
                  <a:lnSpc>
                    <a:spcPct val="90000"/>
                  </a:lnSpc>
                  <a:spcBef>
                    <a:spcPct val="0"/>
                  </a:spcBef>
                  <a:buNone/>
                </a:pPr>
                <a:r>
                  <a:rPr lang="fr-FR" sz="1400" dirty="0">
                    <a:latin typeface="Calibri Light" panose="020F0302020204030204" pitchFamily="34" charset="0"/>
                    <a:cs typeface="Calibri Light" panose="020F0302020204030204" pitchFamily="34" charset="0"/>
                  </a:rPr>
                  <a:t>Concertation avec les acteurs du territoire rassemblés au sein du </a:t>
                </a:r>
                <a:r>
                  <a:rPr lang="fr-FR" sz="1400" i="1" dirty="0">
                    <a:latin typeface="Calibri Light" panose="020F0302020204030204" pitchFamily="34" charset="0"/>
                    <a:cs typeface="Calibri Light" panose="020F0302020204030204" pitchFamily="34" charset="0"/>
                  </a:rPr>
                  <a:t>Club Climat </a:t>
                </a:r>
                <a:r>
                  <a:rPr lang="fr-FR" sz="1400" dirty="0">
                    <a:latin typeface="Calibri Light" panose="020F0302020204030204" pitchFamily="34" charset="0"/>
                    <a:cs typeface="Calibri Light" panose="020F0302020204030204" pitchFamily="34" charset="0"/>
                  </a:rPr>
                  <a:t>: </a:t>
                </a:r>
              </a:p>
              <a:p>
                <a:pPr lvl="0" indent="3175" defTabSz="488950">
                  <a:lnSpc>
                    <a:spcPct val="90000"/>
                  </a:lnSpc>
                  <a:spcBef>
                    <a:spcPct val="0"/>
                  </a:spcBef>
                  <a:buNone/>
                </a:pPr>
                <a:r>
                  <a:rPr lang="fr-FR" sz="1400" dirty="0">
                    <a:latin typeface="Calibri Light" panose="020F0302020204030204" pitchFamily="34" charset="0"/>
                    <a:cs typeface="Calibri Light" panose="020F0302020204030204" pitchFamily="34" charset="0"/>
                  </a:rPr>
                  <a:t>Ateliers de concertation + Forum en ligne</a:t>
                </a:r>
                <a:endParaRPr lang="fr-FR" sz="1400" dirty="0">
                  <a:highlight>
                    <a:srgbClr val="FFFF00"/>
                  </a:highlight>
                  <a:latin typeface="Calibri Light" panose="020F0302020204030204" pitchFamily="34" charset="0"/>
                  <a:cs typeface="Calibri Light" panose="020F0302020204030204" pitchFamily="34" charset="0"/>
                </a:endParaRPr>
              </a:p>
            </p:txBody>
          </p:sp>
          <p:sp>
            <p:nvSpPr>
              <p:cNvPr id="28" name="Flèche : chevron 27">
                <a:extLst>
                  <a:ext uri="{FF2B5EF4-FFF2-40B4-BE49-F238E27FC236}">
                    <a16:creationId xmlns:a16="http://schemas.microsoft.com/office/drawing/2014/main" id="{2F450A9A-8F16-4505-9F94-B26565B4C71D}"/>
                  </a:ext>
                </a:extLst>
              </p:cNvPr>
              <p:cNvSpPr/>
              <p:nvPr/>
            </p:nvSpPr>
            <p:spPr>
              <a:xfrm>
                <a:off x="8837956" y="3081885"/>
                <a:ext cx="2654453" cy="324000"/>
              </a:xfrm>
              <a:prstGeom prst="chevron">
                <a:avLst/>
              </a:prstGeom>
              <a:solidFill>
                <a:srgbClr val="2282B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12700" rIns="0" bIns="12700" numCol="1" spcCol="1270" anchor="ctr" anchorCtr="0">
                <a:noAutofit/>
              </a:bodyPr>
              <a:lstStyle/>
              <a:p>
                <a:pPr marL="0" lvl="0" indent="0" algn="ctr" defTabSz="889000">
                  <a:lnSpc>
                    <a:spcPct val="90000"/>
                  </a:lnSpc>
                  <a:spcBef>
                    <a:spcPct val="0"/>
                  </a:spcBef>
                  <a:spcAft>
                    <a:spcPct val="35000"/>
                  </a:spcAft>
                  <a:buNone/>
                </a:pPr>
                <a:r>
                  <a:rPr lang="fr-FR" sz="1400" b="1" kern="1200" dirty="0">
                    <a:latin typeface="Calibri Light" panose="020F0302020204030204" pitchFamily="34" charset="0"/>
                    <a:cs typeface="Calibri Light" panose="020F0302020204030204" pitchFamily="34" charset="0"/>
                  </a:rPr>
                  <a:t>Mise en œuvre du PCAET</a:t>
                </a:r>
              </a:p>
            </p:txBody>
          </p:sp>
        </p:grpSp>
        <p:sp>
          <p:nvSpPr>
            <p:cNvPr id="22" name="Flèche : chevron 21">
              <a:extLst>
                <a:ext uri="{FF2B5EF4-FFF2-40B4-BE49-F238E27FC236}">
                  <a16:creationId xmlns:a16="http://schemas.microsoft.com/office/drawing/2014/main" id="{CC8C202C-79B1-46FD-A1CD-16AD07A6FEEA}"/>
                </a:ext>
              </a:extLst>
            </p:cNvPr>
            <p:cNvSpPr/>
            <p:nvPr/>
          </p:nvSpPr>
          <p:spPr>
            <a:xfrm>
              <a:off x="3473450" y="2868543"/>
              <a:ext cx="5403907" cy="346076"/>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8000" tIns="6985" rIns="108000" bIns="6985" numCol="1" spcCol="1270" anchor="ctr" anchorCtr="0">
              <a:noAutofit/>
            </a:bodyPr>
            <a:lstStyle/>
            <a:p>
              <a:pPr lvl="0" indent="11113" algn="ctr" defTabSz="488950">
                <a:lnSpc>
                  <a:spcPct val="90000"/>
                </a:lnSpc>
                <a:spcBef>
                  <a:spcPct val="0"/>
                </a:spcBef>
                <a:spcAft>
                  <a:spcPct val="35000"/>
                </a:spcAft>
                <a:buNone/>
              </a:pPr>
              <a:r>
                <a:rPr lang="fr-FR" sz="1400" kern="1200" dirty="0">
                  <a:latin typeface="Calibri Light" panose="020F0302020204030204" pitchFamily="34" charset="0"/>
                  <a:cs typeface="Calibri Light" panose="020F0302020204030204" pitchFamily="34" charset="0"/>
                </a:rPr>
                <a:t>Évaluation environnementale des orientations et des actions du PCAET</a:t>
              </a:r>
            </a:p>
          </p:txBody>
        </p:sp>
      </p:grpSp>
      <p:sp>
        <p:nvSpPr>
          <p:cNvPr id="15" name="ZoneTexte 14"/>
          <p:cNvSpPr txBox="1"/>
          <p:nvPr/>
        </p:nvSpPr>
        <p:spPr>
          <a:xfrm>
            <a:off x="3093396" y="7177988"/>
            <a:ext cx="2252510" cy="338554"/>
          </a:xfrm>
          <a:prstGeom prst="rect">
            <a:avLst/>
          </a:prstGeom>
          <a:solidFill>
            <a:srgbClr val="2282BC"/>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fr-FR" sz="1600" dirty="0" smtClean="0">
                <a:latin typeface="Calibri" panose="020F0502020204030204" pitchFamily="34" charset="0"/>
              </a:rPr>
              <a:t>Stratégie territoriale</a:t>
            </a:r>
            <a:endParaRPr lang="fr-FR" sz="1600" dirty="0">
              <a:latin typeface="Calibri" panose="020F0502020204030204" pitchFamily="34" charset="0"/>
            </a:endParaRPr>
          </a:p>
        </p:txBody>
      </p:sp>
    </p:spTree>
    <p:extLst>
      <p:ext uri="{BB962C8B-B14F-4D97-AF65-F5344CB8AC3E}">
        <p14:creationId xmlns:p14="http://schemas.microsoft.com/office/powerpoint/2010/main" val="1454212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339DD9D8-E9E6-4F8B-AE2D-CE99DB19C277}"/>
              </a:ext>
            </a:extLst>
          </p:cNvPr>
          <p:cNvSpPr>
            <a:spLocks noGrp="1"/>
          </p:cNvSpPr>
          <p:nvPr>
            <p:ph sz="half" idx="2"/>
          </p:nvPr>
        </p:nvSpPr>
        <p:spPr/>
        <p:txBody>
          <a:bodyPr/>
          <a:lstStyle/>
          <a:p>
            <a:pPr marL="0" indent="0" algn="just">
              <a:lnSpc>
                <a:spcPct val="134000"/>
              </a:lnSpc>
              <a:buNone/>
            </a:pPr>
            <a:r>
              <a:rPr lang="fr-FR" sz="1200" dirty="0">
                <a:latin typeface="Calibri" panose="020F0502020204030204" pitchFamily="34" charset="0"/>
                <a:cs typeface="Calibri" panose="020F0502020204030204" pitchFamily="34" charset="0"/>
              </a:rPr>
              <a:t>Le décret précise que pour les points 1. et 3. les </a:t>
            </a:r>
            <a:r>
              <a:rPr lang="fr-FR" sz="1200" b="1" dirty="0">
                <a:latin typeface="Calibri" panose="020F0502020204030204" pitchFamily="34" charset="0"/>
                <a:cs typeface="Calibri" panose="020F0502020204030204" pitchFamily="34" charset="0"/>
              </a:rPr>
              <a:t>objectifs chiffrés sont déclinés selon les secteurs </a:t>
            </a:r>
            <a:r>
              <a:rPr lang="fr-FR" sz="1200" dirty="0">
                <a:latin typeface="Calibri" panose="020F0502020204030204" pitchFamily="34" charset="0"/>
                <a:cs typeface="Calibri" panose="020F0502020204030204" pitchFamily="34" charset="0"/>
              </a:rPr>
              <a:t>définis par l’arrêté relatif au plan climat-air-énergie territorial. Pour ce premier exercice, les objectifs sont déclinés aux horizons 2021, 2026, 2030 et 2050. </a:t>
            </a:r>
          </a:p>
          <a:p>
            <a:pPr marL="0" indent="0" algn="just">
              <a:lnSpc>
                <a:spcPct val="134000"/>
              </a:lnSpc>
              <a:buNone/>
            </a:pPr>
            <a:r>
              <a:rPr lang="fr-FR" sz="1200" dirty="0">
                <a:latin typeface="Calibri" panose="020F0502020204030204" pitchFamily="34" charset="0"/>
                <a:cs typeface="Calibri" panose="020F0502020204030204" pitchFamily="34" charset="0"/>
              </a:rPr>
              <a:t>Concernant le point sur les énergies renouvelables, des objectifs sont fixés au même horizon pour les filières exploitables sur le territoire</a:t>
            </a:r>
          </a:p>
          <a:p>
            <a:endParaRPr lang="fr-FR" dirty="0"/>
          </a:p>
        </p:txBody>
      </p:sp>
      <p:sp>
        <p:nvSpPr>
          <p:cNvPr id="2" name="Espace réservé du numéro de diapositive 1">
            <a:extLst>
              <a:ext uri="{FF2B5EF4-FFF2-40B4-BE49-F238E27FC236}">
                <a16:creationId xmlns:a16="http://schemas.microsoft.com/office/drawing/2014/main" id="{63FCC9D3-19C2-4F61-BDC2-EF74F3A19973}"/>
              </a:ext>
            </a:extLst>
          </p:cNvPr>
          <p:cNvSpPr>
            <a:spLocks noGrp="1"/>
          </p:cNvSpPr>
          <p:nvPr>
            <p:ph type="sldNum" sz="quarter" idx="12"/>
          </p:nvPr>
        </p:nvSpPr>
        <p:spPr/>
        <p:txBody>
          <a:bodyPr/>
          <a:lstStyle/>
          <a:p>
            <a:fld id="{85E47382-19AD-4E2D-ADCB-D310EA8A9DBA}" type="slidenum">
              <a:rPr lang="fr-FR" smtClean="0"/>
              <a:t>3</a:t>
            </a:fld>
            <a:endParaRPr lang="fr-FR" dirty="0"/>
          </a:p>
        </p:txBody>
      </p:sp>
      <p:sp>
        <p:nvSpPr>
          <p:cNvPr id="3" name="Espace réservé du texte 2">
            <a:extLst>
              <a:ext uri="{FF2B5EF4-FFF2-40B4-BE49-F238E27FC236}">
                <a16:creationId xmlns:a16="http://schemas.microsoft.com/office/drawing/2014/main" id="{12E2DD53-0FCC-4EE5-8E6A-B9CA66446711}"/>
              </a:ext>
            </a:extLst>
          </p:cNvPr>
          <p:cNvSpPr>
            <a:spLocks noGrp="1"/>
          </p:cNvSpPr>
          <p:nvPr>
            <p:ph type="body" sz="quarter" idx="14"/>
          </p:nvPr>
        </p:nvSpPr>
        <p:spPr/>
        <p:txBody>
          <a:bodyPr/>
          <a:lstStyle/>
          <a:p>
            <a:r>
              <a:rPr lang="fr-FR" dirty="0"/>
              <a:t>Extraits du guide ADEME PCAET</a:t>
            </a:r>
          </a:p>
        </p:txBody>
      </p:sp>
      <p:sp>
        <p:nvSpPr>
          <p:cNvPr id="9" name="Espace réservé du contenu 8">
            <a:extLst>
              <a:ext uri="{FF2B5EF4-FFF2-40B4-BE49-F238E27FC236}">
                <a16:creationId xmlns:a16="http://schemas.microsoft.com/office/drawing/2014/main" id="{6FB9CE1F-8E8F-4C7B-A8C7-A53B32E0F99E}"/>
              </a:ext>
            </a:extLst>
          </p:cNvPr>
          <p:cNvSpPr>
            <a:spLocks noGrp="1"/>
          </p:cNvSpPr>
          <p:nvPr>
            <p:ph sz="half" idx="15"/>
          </p:nvPr>
        </p:nvSpPr>
        <p:spPr/>
        <p:txBody>
          <a:bodyPr/>
          <a:lstStyle/>
          <a:p>
            <a:pPr marL="0" indent="0">
              <a:lnSpc>
                <a:spcPct val="134000"/>
              </a:lnSpc>
              <a:spcBef>
                <a:spcPts val="600"/>
              </a:spcBef>
              <a:buNone/>
            </a:pPr>
            <a:r>
              <a:rPr lang="fr-FR" sz="1200" dirty="0">
                <a:latin typeface="Calibri" panose="020F0502020204030204" pitchFamily="34" charset="0"/>
                <a:cs typeface="Calibri" panose="020F0502020204030204" pitchFamily="34" charset="0"/>
              </a:rPr>
              <a:t>Ce que dit le décret - </a:t>
            </a:r>
          </a:p>
          <a:p>
            <a:pPr marL="0" indent="0" algn="just">
              <a:lnSpc>
                <a:spcPct val="134000"/>
              </a:lnSpc>
              <a:spcBef>
                <a:spcPts val="600"/>
              </a:spcBef>
              <a:buNone/>
            </a:pPr>
            <a:r>
              <a:rPr lang="fr-FR" sz="1200" dirty="0">
                <a:latin typeface="Calibri" panose="020F0502020204030204" pitchFamily="34" charset="0"/>
                <a:cs typeface="Calibri" panose="020F0502020204030204" pitchFamily="34" charset="0"/>
              </a:rPr>
              <a:t>« La stratégie territoriale identifie les priorités et les objectifs de la collectivité ou de l’établissement public, ainsi que les conséquences en matière socio-économique, prenant notamment en compte le coût de l’action et celui d’une éventuelle inaction. </a:t>
            </a:r>
            <a:r>
              <a:rPr lang="fr-FR" sz="1200" b="1" dirty="0">
                <a:latin typeface="Calibri" panose="020F0502020204030204" pitchFamily="34" charset="0"/>
                <a:cs typeface="Calibri" panose="020F0502020204030204" pitchFamily="34" charset="0"/>
              </a:rPr>
              <a:t>Les objectifs stratégiques et opérationnels </a:t>
            </a:r>
            <a:r>
              <a:rPr lang="fr-FR" sz="1200" dirty="0">
                <a:latin typeface="Calibri" panose="020F0502020204030204" pitchFamily="34" charset="0"/>
                <a:cs typeface="Calibri" panose="020F0502020204030204" pitchFamily="34" charset="0"/>
              </a:rPr>
              <a:t>portent au moins sur les domaines suivants :</a:t>
            </a:r>
          </a:p>
          <a:p>
            <a:pPr marL="830047" lvl="1" indent="-228600" algn="just">
              <a:lnSpc>
                <a:spcPct val="134000"/>
              </a:lnSpc>
              <a:spcBef>
                <a:spcPts val="600"/>
              </a:spcBef>
              <a:buFont typeface="+mj-lt"/>
              <a:buAutoNum type="arabicPeriod"/>
            </a:pPr>
            <a:r>
              <a:rPr lang="fr-FR" sz="1200" b="1" dirty="0">
                <a:latin typeface="Calibri" panose="020F0502020204030204" pitchFamily="34" charset="0"/>
                <a:cs typeface="Calibri" panose="020F0502020204030204" pitchFamily="34" charset="0"/>
              </a:rPr>
              <a:t>Réduction des émissions de gaz à effet de serre ;</a:t>
            </a:r>
          </a:p>
          <a:p>
            <a:pPr marL="830047" lvl="1" indent="-228600" algn="just">
              <a:lnSpc>
                <a:spcPct val="134000"/>
              </a:lnSpc>
              <a:spcBef>
                <a:spcPts val="600"/>
              </a:spcBef>
              <a:buFont typeface="+mj-lt"/>
              <a:buAutoNum type="arabicPeriod"/>
            </a:pPr>
            <a:r>
              <a:rPr lang="fr-FR" sz="1200" dirty="0">
                <a:latin typeface="Calibri" panose="020F0502020204030204" pitchFamily="34" charset="0"/>
                <a:cs typeface="Calibri" panose="020F0502020204030204" pitchFamily="34" charset="0"/>
              </a:rPr>
              <a:t>Renforcement du stockage de carbone sur le territoire, notamment dans la végétation, les sols et les bâtiments ;</a:t>
            </a:r>
          </a:p>
          <a:p>
            <a:pPr marL="830047" lvl="1" indent="-228600" algn="just">
              <a:lnSpc>
                <a:spcPct val="134000"/>
              </a:lnSpc>
              <a:spcBef>
                <a:spcPts val="600"/>
              </a:spcBef>
              <a:buFont typeface="+mj-lt"/>
              <a:buAutoNum type="arabicPeriod"/>
            </a:pPr>
            <a:r>
              <a:rPr lang="fr-FR" sz="1200" b="1" dirty="0">
                <a:latin typeface="Calibri" panose="020F0502020204030204" pitchFamily="34" charset="0"/>
                <a:cs typeface="Calibri" panose="020F0502020204030204" pitchFamily="34" charset="0"/>
              </a:rPr>
              <a:t>Maîtrise de la consommation d’énergie finale ;</a:t>
            </a:r>
          </a:p>
          <a:p>
            <a:pPr marL="830047" lvl="1" indent="-228600" algn="just">
              <a:lnSpc>
                <a:spcPct val="134000"/>
              </a:lnSpc>
              <a:spcBef>
                <a:spcPts val="600"/>
              </a:spcBef>
              <a:buFont typeface="+mj-lt"/>
              <a:buAutoNum type="arabicPeriod"/>
            </a:pPr>
            <a:r>
              <a:rPr lang="fr-FR" sz="1200" b="1" dirty="0">
                <a:latin typeface="Calibri" panose="020F0502020204030204" pitchFamily="34" charset="0"/>
                <a:cs typeface="Calibri" panose="020F0502020204030204" pitchFamily="34" charset="0"/>
              </a:rPr>
              <a:t>Production et consommation des énergies renouvelables, valorisation des potentiels d’énergies de récupération et de stockage ;</a:t>
            </a:r>
          </a:p>
          <a:p>
            <a:pPr marL="830047" lvl="1" indent="-228600" algn="just">
              <a:lnSpc>
                <a:spcPct val="134000"/>
              </a:lnSpc>
              <a:spcBef>
                <a:spcPts val="600"/>
              </a:spcBef>
              <a:buFont typeface="+mj-lt"/>
              <a:buAutoNum type="arabicPeriod"/>
            </a:pPr>
            <a:r>
              <a:rPr lang="fr-FR" sz="1200" dirty="0">
                <a:latin typeface="Calibri" panose="020F0502020204030204" pitchFamily="34" charset="0"/>
                <a:cs typeface="Calibri" panose="020F0502020204030204" pitchFamily="34" charset="0"/>
              </a:rPr>
              <a:t>Productions bio sourcées à usages autres qu’alimentaires ;</a:t>
            </a:r>
          </a:p>
          <a:p>
            <a:pPr marL="830047" lvl="1" indent="-228600" algn="just">
              <a:lnSpc>
                <a:spcPct val="134000"/>
              </a:lnSpc>
              <a:spcBef>
                <a:spcPts val="600"/>
              </a:spcBef>
              <a:buFont typeface="+mj-lt"/>
              <a:buAutoNum type="arabicPeriod"/>
            </a:pPr>
            <a:r>
              <a:rPr lang="fr-FR" sz="1200" dirty="0">
                <a:latin typeface="Calibri" panose="020F0502020204030204" pitchFamily="34" charset="0"/>
                <a:cs typeface="Calibri" panose="020F0502020204030204" pitchFamily="34" charset="0"/>
              </a:rPr>
              <a:t>Réduction des émissions de polluants atmosphériques et de leur concentration ;</a:t>
            </a:r>
          </a:p>
          <a:p>
            <a:pPr marL="830047" lvl="1" indent="-228600" algn="just">
              <a:lnSpc>
                <a:spcPct val="134000"/>
              </a:lnSpc>
              <a:spcBef>
                <a:spcPts val="600"/>
              </a:spcBef>
              <a:buFont typeface="+mj-lt"/>
              <a:buAutoNum type="arabicPeriod"/>
            </a:pPr>
            <a:r>
              <a:rPr lang="fr-FR" sz="1200" dirty="0">
                <a:latin typeface="Calibri" panose="020F0502020204030204" pitchFamily="34" charset="0"/>
                <a:cs typeface="Calibri" panose="020F0502020204030204" pitchFamily="34" charset="0"/>
              </a:rPr>
              <a:t>Adaptation au changement climatique</a:t>
            </a:r>
            <a:r>
              <a:rPr lang="fr-FR" sz="1200" dirty="0" smtClean="0">
                <a:latin typeface="Calibri" panose="020F0502020204030204" pitchFamily="34" charset="0"/>
                <a:cs typeface="Calibri" panose="020F0502020204030204" pitchFamily="34" charset="0"/>
              </a:rPr>
              <a:t>.</a:t>
            </a:r>
            <a:endParaRPr lang="fr-FR" sz="1200" dirty="0">
              <a:latin typeface="Calibri" panose="020F0502020204030204" pitchFamily="34" charset="0"/>
              <a:cs typeface="Calibri" panose="020F0502020204030204" pitchFamily="34" charset="0"/>
            </a:endParaRPr>
          </a:p>
          <a:p>
            <a:pPr marL="0" indent="0" algn="just">
              <a:buNone/>
            </a:pPr>
            <a:endParaRPr lang="fr-FR" sz="1100" dirty="0"/>
          </a:p>
          <a:p>
            <a:endParaRPr lang="fr-FR" dirty="0"/>
          </a:p>
        </p:txBody>
      </p:sp>
      <p:sp>
        <p:nvSpPr>
          <p:cNvPr id="10" name="Espace réservé du texte 9">
            <a:extLst>
              <a:ext uri="{FF2B5EF4-FFF2-40B4-BE49-F238E27FC236}">
                <a16:creationId xmlns:a16="http://schemas.microsoft.com/office/drawing/2014/main" id="{E5F0CE4C-2765-428D-B748-E620F52BFD44}"/>
              </a:ext>
            </a:extLst>
          </p:cNvPr>
          <p:cNvSpPr>
            <a:spLocks noGrp="1"/>
          </p:cNvSpPr>
          <p:nvPr>
            <p:ph type="body" sz="quarter" idx="18"/>
          </p:nvPr>
        </p:nvSpPr>
        <p:spPr/>
        <p:txBody>
          <a:bodyPr/>
          <a:lstStyle/>
          <a:p>
            <a:r>
              <a:rPr lang="fr-FR" dirty="0"/>
              <a:t>Rappels réglementaires sur la stratégie territoriale air-énergie-climat</a:t>
            </a:r>
          </a:p>
        </p:txBody>
      </p:sp>
      <p:sp>
        <p:nvSpPr>
          <p:cNvPr id="5" name="Titre 4">
            <a:extLst>
              <a:ext uri="{FF2B5EF4-FFF2-40B4-BE49-F238E27FC236}">
                <a16:creationId xmlns:a16="http://schemas.microsoft.com/office/drawing/2014/main" id="{E1077BC7-3AF4-4FD2-BB7A-20DEE936841B}"/>
              </a:ext>
            </a:extLst>
          </p:cNvPr>
          <p:cNvSpPr>
            <a:spLocks noGrp="1"/>
          </p:cNvSpPr>
          <p:nvPr>
            <p:ph type="title"/>
          </p:nvPr>
        </p:nvSpPr>
        <p:spPr/>
        <p:txBody>
          <a:bodyPr>
            <a:noAutofit/>
          </a:bodyPr>
          <a:lstStyle/>
          <a:p>
            <a:r>
              <a:rPr lang="fr-FR" sz="2800" dirty="0">
                <a:latin typeface="+mj-lt"/>
              </a:rPr>
              <a:t>Que doit contenir une stratégie territoriale du PCAET?</a:t>
            </a:r>
          </a:p>
        </p:txBody>
      </p:sp>
      <p:sp>
        <p:nvSpPr>
          <p:cNvPr id="8" name="ZoneTexte 7"/>
          <p:cNvSpPr txBox="1"/>
          <p:nvPr/>
        </p:nvSpPr>
        <p:spPr>
          <a:xfrm>
            <a:off x="2980853" y="7189964"/>
            <a:ext cx="2252510" cy="338554"/>
          </a:xfrm>
          <a:prstGeom prst="rect">
            <a:avLst/>
          </a:prstGeom>
          <a:solidFill>
            <a:srgbClr val="2282BC"/>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fr-FR" sz="1600" dirty="0" smtClean="0">
                <a:latin typeface="Calibri" panose="020F0502020204030204" pitchFamily="34" charset="0"/>
              </a:rPr>
              <a:t>Stratégie territoriale</a:t>
            </a:r>
            <a:endParaRPr lang="fr-FR" sz="1600" dirty="0">
              <a:latin typeface="Calibri" panose="020F0502020204030204" pitchFamily="34" charset="0"/>
            </a:endParaRPr>
          </a:p>
        </p:txBody>
      </p:sp>
    </p:spTree>
    <p:extLst>
      <p:ext uri="{BB962C8B-B14F-4D97-AF65-F5344CB8AC3E}">
        <p14:creationId xmlns:p14="http://schemas.microsoft.com/office/powerpoint/2010/main" val="261388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2F40A9E-225E-4B6E-B65C-34CE6A808B68}"/>
              </a:ext>
            </a:extLst>
          </p:cNvPr>
          <p:cNvSpPr>
            <a:spLocks noGrp="1"/>
          </p:cNvSpPr>
          <p:nvPr>
            <p:ph type="sldNum" sz="quarter" idx="12"/>
          </p:nvPr>
        </p:nvSpPr>
        <p:spPr/>
        <p:txBody>
          <a:bodyPr/>
          <a:lstStyle/>
          <a:p>
            <a:fld id="{85E47382-19AD-4E2D-ADCB-D310EA8A9DBA}" type="slidenum">
              <a:rPr lang="fr-FR" smtClean="0"/>
              <a:t>4</a:t>
            </a:fld>
            <a:endParaRPr lang="fr-FR" dirty="0"/>
          </a:p>
        </p:txBody>
      </p:sp>
      <p:sp>
        <p:nvSpPr>
          <p:cNvPr id="7" name="Espace réservé du contenu 6">
            <a:extLst>
              <a:ext uri="{FF2B5EF4-FFF2-40B4-BE49-F238E27FC236}">
                <a16:creationId xmlns:a16="http://schemas.microsoft.com/office/drawing/2014/main" id="{2D92A86A-3CE4-49CF-A07C-51EFD523B212}"/>
              </a:ext>
            </a:extLst>
          </p:cNvPr>
          <p:cNvSpPr>
            <a:spLocks noGrp="1"/>
          </p:cNvSpPr>
          <p:nvPr>
            <p:ph sz="half" idx="15"/>
          </p:nvPr>
        </p:nvSpPr>
        <p:spPr>
          <a:xfrm>
            <a:off x="274321" y="1454070"/>
            <a:ext cx="5837310" cy="5354888"/>
          </a:xfrm>
        </p:spPr>
        <p:txBody>
          <a:bodyPr/>
          <a:lstStyle/>
          <a:p>
            <a:pPr marL="457200" indent="-457200">
              <a:buFont typeface="+mj-lt"/>
              <a:buAutoNum type="arabicPeriod"/>
            </a:pPr>
            <a:endParaRPr lang="fr-FR" sz="1400" dirty="0">
              <a:latin typeface="Calibri" panose="020F0502020204030204" pitchFamily="34" charset="0"/>
              <a:cs typeface="Calibri" panose="020F0502020204030204" pitchFamily="34" charset="0"/>
            </a:endParaRPr>
          </a:p>
          <a:p>
            <a:pPr marL="457200" indent="-457200">
              <a:buFont typeface="+mj-lt"/>
              <a:buAutoNum type="arabicPeriod"/>
            </a:pPr>
            <a:r>
              <a:rPr lang="fr-FR" sz="1400" dirty="0">
                <a:latin typeface="Calibri" panose="020F0502020204030204" pitchFamily="34" charset="0"/>
                <a:cs typeface="Calibri" panose="020F0502020204030204" pitchFamily="34" charset="0"/>
              </a:rPr>
              <a:t>Des </a:t>
            </a:r>
            <a:r>
              <a:rPr lang="fr-FR" sz="1400" b="1" dirty="0">
                <a:latin typeface="Calibri" panose="020F0502020204030204" pitchFamily="34" charset="0"/>
                <a:cs typeface="Calibri" panose="020F0502020204030204" pitchFamily="34" charset="0"/>
              </a:rPr>
              <a:t>données issues du diagnostic </a:t>
            </a:r>
            <a:r>
              <a:rPr lang="fr-FR" sz="1400" dirty="0">
                <a:latin typeface="Calibri" panose="020F0502020204030204" pitchFamily="34" charset="0"/>
                <a:cs typeface="Calibri" panose="020F0502020204030204" pitchFamily="34" charset="0"/>
              </a:rPr>
              <a:t>concernant chaque secteur établissant l’état des lieux ainsi que certains potentiels</a:t>
            </a:r>
          </a:p>
          <a:p>
            <a:pPr marL="457200" indent="-457200">
              <a:buFont typeface="+mj-lt"/>
              <a:buAutoNum type="arabicPeriod"/>
            </a:pPr>
            <a:endParaRPr lang="fr-FR" sz="1400" dirty="0">
              <a:latin typeface="Calibri" panose="020F0502020204030204" pitchFamily="34" charset="0"/>
              <a:cs typeface="Calibri" panose="020F0502020204030204" pitchFamily="34" charset="0"/>
            </a:endParaRPr>
          </a:p>
          <a:p>
            <a:pPr marL="457200" indent="-457200">
              <a:buFont typeface="+mj-lt"/>
              <a:buAutoNum type="arabicPeriod"/>
            </a:pPr>
            <a:r>
              <a:rPr lang="fr-FR" sz="1400" dirty="0">
                <a:latin typeface="Calibri" panose="020F0502020204030204" pitchFamily="34" charset="0"/>
                <a:cs typeface="Calibri" panose="020F0502020204030204" pitchFamily="34" charset="0"/>
              </a:rPr>
              <a:t>En atelier, un scénario retenu par thématique suite aux discussions entre élus, des commentaires recueillis exprimant le </a:t>
            </a:r>
            <a:r>
              <a:rPr lang="fr-FR" sz="1400" b="1" dirty="0">
                <a:latin typeface="Calibri" panose="020F0502020204030204" pitchFamily="34" charset="0"/>
                <a:cs typeface="Calibri" panose="020F0502020204030204" pitchFamily="34" charset="0"/>
              </a:rPr>
              <a:t>niveau d’ambition souhaité sur chaque sujet</a:t>
            </a:r>
          </a:p>
          <a:p>
            <a:pPr marL="457200" indent="-457200">
              <a:buFont typeface="+mj-lt"/>
              <a:buAutoNum type="arabicPeriod"/>
            </a:pPr>
            <a:endParaRPr lang="fr-FR" sz="1400" dirty="0">
              <a:latin typeface="Calibri" panose="020F0502020204030204" pitchFamily="34" charset="0"/>
              <a:cs typeface="Calibri" panose="020F0502020204030204" pitchFamily="34" charset="0"/>
            </a:endParaRPr>
          </a:p>
          <a:p>
            <a:pPr marL="457200" indent="-457200">
              <a:buFont typeface="+mj-lt"/>
              <a:buAutoNum type="arabicPeriod"/>
            </a:pPr>
            <a:r>
              <a:rPr lang="fr-FR" sz="1400" dirty="0">
                <a:latin typeface="Calibri" panose="020F0502020204030204" pitchFamily="34" charset="0"/>
                <a:cs typeface="Calibri" panose="020F0502020204030204" pitchFamily="34" charset="0"/>
              </a:rPr>
              <a:t>Des </a:t>
            </a:r>
            <a:r>
              <a:rPr lang="fr-FR" sz="1400" b="1" dirty="0">
                <a:latin typeface="Calibri" panose="020F0502020204030204" pitchFamily="34" charset="0"/>
                <a:cs typeface="Calibri" panose="020F0502020204030204" pitchFamily="34" charset="0"/>
              </a:rPr>
              <a:t>exigences réglementaires </a:t>
            </a:r>
            <a:r>
              <a:rPr lang="fr-FR" sz="1400" dirty="0">
                <a:latin typeface="Calibri" panose="020F0502020204030204" pitchFamily="34" charset="0"/>
                <a:cs typeface="Calibri" panose="020F0502020204030204" pitchFamily="34" charset="0"/>
              </a:rPr>
              <a:t>(réductions des émissions et consommation d’énergie SRCAE et SNBC) qui doivent </a:t>
            </a:r>
            <a:r>
              <a:rPr lang="fr-FR" sz="1400" b="1" dirty="0">
                <a:latin typeface="Calibri" panose="020F0502020204030204" pitchFamily="34" charset="0"/>
                <a:cs typeface="Calibri" panose="020F0502020204030204" pitchFamily="34" charset="0"/>
              </a:rPr>
              <a:t>guider les objectifs stratégiques </a:t>
            </a:r>
            <a:r>
              <a:rPr lang="fr-FR" sz="1400" dirty="0">
                <a:latin typeface="Calibri" panose="020F0502020204030204" pitchFamily="34" charset="0"/>
                <a:cs typeface="Calibri" panose="020F0502020204030204" pitchFamily="34" charset="0"/>
              </a:rPr>
              <a:t>du Plan Climat à l’échelle des Portes Briardes</a:t>
            </a:r>
          </a:p>
          <a:p>
            <a:pPr marL="457200" indent="-457200">
              <a:buFont typeface="+mj-lt"/>
              <a:buAutoNum type="arabicPeriod"/>
            </a:pPr>
            <a:endParaRPr lang="fr-FR" sz="1400" dirty="0">
              <a:latin typeface="Calibri" panose="020F0502020204030204" pitchFamily="34" charset="0"/>
              <a:cs typeface="Calibri" panose="020F0502020204030204" pitchFamily="34" charset="0"/>
            </a:endParaRPr>
          </a:p>
          <a:p>
            <a:pPr marL="457200" indent="-457200">
              <a:buFont typeface="+mj-lt"/>
              <a:buAutoNum type="arabicPeriod"/>
            </a:pPr>
            <a:r>
              <a:rPr lang="fr-FR" sz="1400" dirty="0">
                <a:latin typeface="Calibri" panose="020F0502020204030204" pitchFamily="34" charset="0"/>
                <a:cs typeface="Calibri" panose="020F0502020204030204" pitchFamily="34" charset="0"/>
              </a:rPr>
              <a:t>Un </a:t>
            </a:r>
            <a:r>
              <a:rPr lang="fr-FR" sz="1400" b="1" dirty="0">
                <a:latin typeface="Calibri" panose="020F0502020204030204" pitchFamily="34" charset="0"/>
                <a:cs typeface="Calibri" panose="020F0502020204030204" pitchFamily="34" charset="0"/>
              </a:rPr>
              <a:t>outil de calcul du bureau d’études </a:t>
            </a:r>
            <a:r>
              <a:rPr lang="fr-FR" sz="1400" dirty="0">
                <a:latin typeface="Calibri" panose="020F0502020204030204" pitchFamily="34" charset="0"/>
                <a:cs typeface="Calibri" panose="020F0502020204030204" pitchFamily="34" charset="0"/>
              </a:rPr>
              <a:t>permettant d’illustrer ce que signifient de manière opérationnelle des objectifs stratégiques de réduction des consommations ou des émissions</a:t>
            </a:r>
          </a:p>
          <a:p>
            <a:endParaRPr lang="fr-FR" dirty="0"/>
          </a:p>
        </p:txBody>
      </p:sp>
      <p:sp>
        <p:nvSpPr>
          <p:cNvPr id="6" name="Espace réservé du texte 5">
            <a:extLst>
              <a:ext uri="{FF2B5EF4-FFF2-40B4-BE49-F238E27FC236}">
                <a16:creationId xmlns:a16="http://schemas.microsoft.com/office/drawing/2014/main" id="{5B696112-4ECB-4064-9915-6D1D32D04A25}"/>
              </a:ext>
            </a:extLst>
          </p:cNvPr>
          <p:cNvSpPr>
            <a:spLocks noGrp="1"/>
          </p:cNvSpPr>
          <p:nvPr>
            <p:ph type="body" sz="quarter" idx="18"/>
          </p:nvPr>
        </p:nvSpPr>
        <p:spPr>
          <a:xfrm>
            <a:off x="800100" y="779464"/>
            <a:ext cx="9891713" cy="460324"/>
          </a:xfrm>
        </p:spPr>
        <p:txBody>
          <a:bodyPr>
            <a:normAutofit/>
          </a:bodyPr>
          <a:lstStyle/>
          <a:p>
            <a:r>
              <a:rPr lang="fr-FR" sz="2000" dirty="0"/>
              <a:t>Méthode d’élaboration de la stratégie territoriale</a:t>
            </a:r>
          </a:p>
        </p:txBody>
      </p:sp>
      <p:sp>
        <p:nvSpPr>
          <p:cNvPr id="5" name="Titre 4">
            <a:extLst>
              <a:ext uri="{FF2B5EF4-FFF2-40B4-BE49-F238E27FC236}">
                <a16:creationId xmlns:a16="http://schemas.microsoft.com/office/drawing/2014/main" id="{84E49C9B-24B2-40AC-83CB-2F1F0D1FC982}"/>
              </a:ext>
            </a:extLst>
          </p:cNvPr>
          <p:cNvSpPr>
            <a:spLocks noGrp="1"/>
          </p:cNvSpPr>
          <p:nvPr>
            <p:ph type="title"/>
          </p:nvPr>
        </p:nvSpPr>
        <p:spPr/>
        <p:txBody>
          <a:bodyPr>
            <a:noAutofit/>
          </a:bodyPr>
          <a:lstStyle/>
          <a:p>
            <a:r>
              <a:rPr lang="fr-FR" sz="2800" dirty="0"/>
              <a:t>Méthode d’élaboration de la stratégie territoriale</a:t>
            </a:r>
          </a:p>
        </p:txBody>
      </p:sp>
      <p:graphicFrame>
        <p:nvGraphicFramePr>
          <p:cNvPr id="8" name="Espace réservé du contenu 2">
            <a:extLst>
              <a:ext uri="{FF2B5EF4-FFF2-40B4-BE49-F238E27FC236}">
                <a16:creationId xmlns:a16="http://schemas.microsoft.com/office/drawing/2014/main" id="{6DA45DEB-62A0-4065-98D9-A8A446EE64F6}"/>
              </a:ext>
            </a:extLst>
          </p:cNvPr>
          <p:cNvGraphicFramePr>
            <a:graphicFrameLocks/>
          </p:cNvGraphicFramePr>
          <p:nvPr>
            <p:extLst>
              <p:ext uri="{D42A27DB-BD31-4B8C-83A1-F6EECF244321}">
                <p14:modId xmlns:p14="http://schemas.microsoft.com/office/powerpoint/2010/main" val="959523994"/>
              </p:ext>
            </p:extLst>
          </p:nvPr>
        </p:nvGraphicFramePr>
        <p:xfrm>
          <a:off x="6574823" y="1094652"/>
          <a:ext cx="3624262" cy="5251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Espace réservé pour une image  8" descr="Une image contenant objet, horloge&#10;&#10;Description générée automatiquement">
            <a:extLst>
              <a:ext uri="{FF2B5EF4-FFF2-40B4-BE49-F238E27FC236}">
                <a16:creationId xmlns:a16="http://schemas.microsoft.com/office/drawing/2014/main" id="{6CD6AFC7-9E16-4C93-8488-ED48C129E0DC}"/>
              </a:ext>
            </a:extLst>
          </p:cNvPr>
          <p:cNvPicPr>
            <a:picLocks noGrp="1" noChangeAspect="1"/>
          </p:cNvPicPr>
          <p:nvPr>
            <p:ph type="pic" sz="quarter" idx="13"/>
          </p:nvPr>
        </p:nvPicPr>
        <p:blipFill>
          <a:blip r:embed="rId7" cstate="hqprint">
            <a:extLst>
              <a:ext uri="{28A0092B-C50C-407E-A947-70E740481C1C}">
                <a14:useLocalDpi xmlns:a14="http://schemas.microsoft.com/office/drawing/2010/main" val="0"/>
              </a:ext>
            </a:extLst>
          </a:blip>
          <a:srcRect/>
          <a:stretch>
            <a:fillRect/>
          </a:stretch>
        </p:blipFill>
        <p:spPr>
          <a:xfrm>
            <a:off x="6582644" y="2635118"/>
            <a:ext cx="505396" cy="505396"/>
          </a:xfrm>
        </p:spPr>
      </p:pic>
      <p:pic>
        <p:nvPicPr>
          <p:cNvPr id="11" name="Espace réservé pour une image  25">
            <a:extLst>
              <a:ext uri="{FF2B5EF4-FFF2-40B4-BE49-F238E27FC236}">
                <a16:creationId xmlns:a16="http://schemas.microsoft.com/office/drawing/2014/main" id="{E20B2755-4827-4CBF-AA0D-A672482A7CF2}"/>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6556163" y="5166266"/>
            <a:ext cx="505396" cy="505396"/>
          </a:xfrm>
          <a:prstGeom prst="rect">
            <a:avLst/>
          </a:prstGeom>
        </p:spPr>
      </p:pic>
      <p:pic>
        <p:nvPicPr>
          <p:cNvPr id="12" name="Espace réservé pour une image  20" descr="Une image contenant graphiques vectoriels&#10;&#10;Description générée automatiquement">
            <a:extLst>
              <a:ext uri="{FF2B5EF4-FFF2-40B4-BE49-F238E27FC236}">
                <a16:creationId xmlns:a16="http://schemas.microsoft.com/office/drawing/2014/main" id="{CB0C0308-A2F7-4D37-AD19-916375FBDD12}"/>
              </a:ext>
            </a:extLst>
          </p:cNvPr>
          <p:cNvPicPr>
            <a:picLocks noChangeAspect="1"/>
          </p:cNvPicPr>
          <p:nvPr/>
        </p:nvPicPr>
        <p:blipFill>
          <a:blip r:embed="rId9" cstate="hqprint">
            <a:extLst>
              <a:ext uri="{28A0092B-C50C-407E-A947-70E740481C1C}">
                <a14:useLocalDpi xmlns:a14="http://schemas.microsoft.com/office/drawing/2010/main" val="0"/>
              </a:ext>
            </a:extLst>
          </a:blip>
          <a:srcRect/>
          <a:stretch>
            <a:fillRect/>
          </a:stretch>
        </p:blipFill>
        <p:spPr>
          <a:xfrm>
            <a:off x="8295783" y="3554134"/>
            <a:ext cx="508242" cy="508242"/>
          </a:xfrm>
          <a:prstGeom prst="rect">
            <a:avLst/>
          </a:prstGeom>
        </p:spPr>
      </p:pic>
      <p:pic>
        <p:nvPicPr>
          <p:cNvPr id="13" name="Picture 4" descr="https://static.thenounproject.com/png/2288671-200.png">
            <a:extLst>
              <a:ext uri="{FF2B5EF4-FFF2-40B4-BE49-F238E27FC236}">
                <a16:creationId xmlns:a16="http://schemas.microsoft.com/office/drawing/2014/main" id="{9CA01566-596D-469F-B32E-EDF3FA7F643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59427" y="1227040"/>
            <a:ext cx="651913" cy="651913"/>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p:cNvSpPr txBox="1"/>
          <p:nvPr/>
        </p:nvSpPr>
        <p:spPr>
          <a:xfrm>
            <a:off x="3021464" y="7179624"/>
            <a:ext cx="2252510" cy="338554"/>
          </a:xfrm>
          <a:prstGeom prst="rect">
            <a:avLst/>
          </a:prstGeom>
          <a:solidFill>
            <a:srgbClr val="2282BC"/>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fr-FR" sz="1600" dirty="0" smtClean="0">
                <a:latin typeface="Calibri" panose="020F0502020204030204" pitchFamily="34" charset="0"/>
              </a:rPr>
              <a:t>Stratégie territoriale</a:t>
            </a:r>
            <a:endParaRPr lang="fr-FR" sz="1600" dirty="0">
              <a:latin typeface="Calibri" panose="020F0502020204030204" pitchFamily="34" charset="0"/>
            </a:endParaRPr>
          </a:p>
        </p:txBody>
      </p:sp>
      <p:sp>
        <p:nvSpPr>
          <p:cNvPr id="4" name="Espace réservé du texte 3"/>
          <p:cNvSpPr>
            <a:spLocks noGrp="1"/>
          </p:cNvSpPr>
          <p:nvPr>
            <p:ph type="body" sz="quarter" idx="14"/>
          </p:nvPr>
        </p:nvSpPr>
        <p:spPr/>
        <p:txBody>
          <a:bodyPr/>
          <a:lstStyle/>
          <a:p>
            <a:endParaRPr lang="fr-FR"/>
          </a:p>
        </p:txBody>
      </p:sp>
    </p:spTree>
    <p:extLst>
      <p:ext uri="{BB962C8B-B14F-4D97-AF65-F5344CB8AC3E}">
        <p14:creationId xmlns:p14="http://schemas.microsoft.com/office/powerpoint/2010/main" val="2671813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E31D4F08-309C-4B80-A254-D05F2BB2C48D}"/>
              </a:ext>
            </a:extLst>
          </p:cNvPr>
          <p:cNvSpPr>
            <a:spLocks noGrp="1"/>
          </p:cNvSpPr>
          <p:nvPr>
            <p:ph type="sldNum" sz="quarter" idx="12"/>
          </p:nvPr>
        </p:nvSpPr>
        <p:spPr/>
        <p:txBody>
          <a:bodyPr/>
          <a:lstStyle/>
          <a:p>
            <a:fld id="{5CB245BE-D4DF-461A-A9C9-CD01768DDAD3}" type="slidenum">
              <a:rPr lang="fr-FR" smtClean="0"/>
              <a:pPr/>
              <a:t>5</a:t>
            </a:fld>
            <a:endParaRPr lang="fr-FR" dirty="0"/>
          </a:p>
        </p:txBody>
      </p:sp>
      <p:sp>
        <p:nvSpPr>
          <p:cNvPr id="4" name="Espace réservé du texte 3">
            <a:extLst>
              <a:ext uri="{FF2B5EF4-FFF2-40B4-BE49-F238E27FC236}">
                <a16:creationId xmlns:a16="http://schemas.microsoft.com/office/drawing/2014/main" id="{BD2BAC42-E607-450A-863E-DE5776C05F3E}"/>
              </a:ext>
            </a:extLst>
          </p:cNvPr>
          <p:cNvSpPr>
            <a:spLocks noGrp="1"/>
          </p:cNvSpPr>
          <p:nvPr>
            <p:ph type="body" sz="quarter" idx="14"/>
          </p:nvPr>
        </p:nvSpPr>
        <p:spPr/>
        <p:txBody>
          <a:bodyPr/>
          <a:lstStyle/>
          <a:p>
            <a:endParaRPr lang="fr-FR"/>
          </a:p>
        </p:txBody>
      </p:sp>
      <p:sp>
        <p:nvSpPr>
          <p:cNvPr id="5" name="Espace réservé du contenu 4">
            <a:extLst>
              <a:ext uri="{FF2B5EF4-FFF2-40B4-BE49-F238E27FC236}">
                <a16:creationId xmlns:a16="http://schemas.microsoft.com/office/drawing/2014/main" id="{EDB81FA5-DABC-4CE1-AAAA-B4797F076E41}"/>
              </a:ext>
            </a:extLst>
          </p:cNvPr>
          <p:cNvSpPr>
            <a:spLocks noGrp="1"/>
          </p:cNvSpPr>
          <p:nvPr>
            <p:ph sz="half" idx="15"/>
          </p:nvPr>
        </p:nvSpPr>
        <p:spPr>
          <a:xfrm>
            <a:off x="274320" y="1454070"/>
            <a:ext cx="4305495" cy="5354888"/>
          </a:xfrm>
        </p:spPr>
        <p:txBody>
          <a:bodyPr/>
          <a:lstStyle/>
          <a:p>
            <a:r>
              <a:rPr lang="fr-FR" sz="1400" dirty="0">
                <a:latin typeface="Calibri" panose="020F0502020204030204" pitchFamily="34" charset="0"/>
                <a:cs typeface="Calibri" panose="020F0502020204030204" pitchFamily="34" charset="0"/>
              </a:rPr>
              <a:t>« La Stratégie nationale bas-carbone (SNBC) est la feuille de route de la France pour réduire ses émissions de gaz à effet de serre (GES). Elle concerne tous les secteurs d’activité et doit être portée par tous : citoyens, collectivités et entreprises. »</a:t>
            </a:r>
          </a:p>
          <a:p>
            <a:endParaRPr lang="fr-FR" sz="1400" dirty="0">
              <a:latin typeface="Calibri" panose="020F0502020204030204" pitchFamily="34" charset="0"/>
              <a:cs typeface="Calibri" panose="020F0502020204030204" pitchFamily="34" charset="0"/>
            </a:endParaRPr>
          </a:p>
          <a:p>
            <a:r>
              <a:rPr lang="fr-FR" sz="1400" dirty="0">
                <a:latin typeface="Calibri" panose="020F0502020204030204" pitchFamily="34" charset="0"/>
                <a:cs typeface="Calibri" panose="020F0502020204030204" pitchFamily="34" charset="0"/>
              </a:rPr>
              <a:t>Deux ambitions :</a:t>
            </a:r>
          </a:p>
          <a:p>
            <a:pPr marL="285750" indent="-285750">
              <a:buFont typeface="Arial" panose="020B0604020202020204" pitchFamily="34" charset="0"/>
              <a:buChar char="•"/>
            </a:pPr>
            <a:r>
              <a:rPr lang="fr-FR" sz="1400" dirty="0">
                <a:latin typeface="Calibri" panose="020F0502020204030204" pitchFamily="34" charset="0"/>
                <a:cs typeface="Calibri" panose="020F0502020204030204" pitchFamily="34" charset="0"/>
              </a:rPr>
              <a:t>atteindre la </a:t>
            </a:r>
            <a:r>
              <a:rPr lang="fr-FR" sz="1400" b="1" dirty="0">
                <a:latin typeface="Calibri" panose="020F0502020204030204" pitchFamily="34" charset="0"/>
                <a:cs typeface="Calibri" panose="020F0502020204030204" pitchFamily="34" charset="0"/>
              </a:rPr>
              <a:t>neutralité carbone dès 2050 </a:t>
            </a:r>
            <a:r>
              <a:rPr lang="fr-FR" sz="1400" dirty="0">
                <a:latin typeface="Calibri" panose="020F0502020204030204" pitchFamily="34" charset="0"/>
                <a:cs typeface="Calibri" panose="020F0502020204030204" pitchFamily="34" charset="0"/>
              </a:rPr>
              <a:t>(avec division par 6 à 8 des émissions de GES par rapport à 1990)</a:t>
            </a:r>
            <a:r>
              <a:rPr lang="fr-FR" sz="1400" b="1" dirty="0">
                <a:latin typeface="Calibri" panose="020F0502020204030204" pitchFamily="34" charset="0"/>
                <a:cs typeface="Calibri" panose="020F0502020204030204" pitchFamily="34" charset="0"/>
              </a:rPr>
              <a:t> </a:t>
            </a:r>
            <a:r>
              <a:rPr lang="fr-FR" sz="1400"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fr-FR" sz="1400" dirty="0">
                <a:latin typeface="Calibri" panose="020F0502020204030204" pitchFamily="34" charset="0"/>
                <a:cs typeface="Calibri" panose="020F0502020204030204" pitchFamily="34" charset="0"/>
              </a:rPr>
              <a:t>réduire </a:t>
            </a:r>
            <a:r>
              <a:rPr lang="fr-FR" sz="1400" b="1" dirty="0">
                <a:latin typeface="Calibri" panose="020F0502020204030204" pitchFamily="34" charset="0"/>
                <a:cs typeface="Calibri" panose="020F0502020204030204" pitchFamily="34" charset="0"/>
              </a:rPr>
              <a:t>l’empreinte carbone des Français</a:t>
            </a:r>
          </a:p>
          <a:p>
            <a:endParaRPr lang="fr-FR" dirty="0"/>
          </a:p>
        </p:txBody>
      </p:sp>
      <p:sp>
        <p:nvSpPr>
          <p:cNvPr id="6" name="Espace réservé du texte 5">
            <a:extLst>
              <a:ext uri="{FF2B5EF4-FFF2-40B4-BE49-F238E27FC236}">
                <a16:creationId xmlns:a16="http://schemas.microsoft.com/office/drawing/2014/main" id="{E0E27D5E-486F-4DEB-9FEA-96105670C61B}"/>
              </a:ext>
            </a:extLst>
          </p:cNvPr>
          <p:cNvSpPr>
            <a:spLocks noGrp="1"/>
          </p:cNvSpPr>
          <p:nvPr>
            <p:ph type="body" sz="quarter" idx="18"/>
          </p:nvPr>
        </p:nvSpPr>
        <p:spPr/>
        <p:txBody>
          <a:bodyPr/>
          <a:lstStyle/>
          <a:p>
            <a:r>
              <a:rPr lang="fr-FR" dirty="0"/>
              <a:t>Une SNBC ambitieuse</a:t>
            </a:r>
          </a:p>
        </p:txBody>
      </p:sp>
      <p:sp>
        <p:nvSpPr>
          <p:cNvPr id="8" name="Titre 7">
            <a:extLst>
              <a:ext uri="{FF2B5EF4-FFF2-40B4-BE49-F238E27FC236}">
                <a16:creationId xmlns:a16="http://schemas.microsoft.com/office/drawing/2014/main" id="{0AC1A2D9-BD61-4A2E-892C-9DA3FBC106DF}"/>
              </a:ext>
            </a:extLst>
          </p:cNvPr>
          <p:cNvSpPr>
            <a:spLocks noGrp="1"/>
          </p:cNvSpPr>
          <p:nvPr>
            <p:ph type="title"/>
          </p:nvPr>
        </p:nvSpPr>
        <p:spPr/>
        <p:txBody>
          <a:bodyPr>
            <a:normAutofit/>
          </a:bodyPr>
          <a:lstStyle/>
          <a:p>
            <a:r>
              <a:rPr lang="fr-FR" sz="3200" dirty="0"/>
              <a:t>PCAET : un contexte national fort</a:t>
            </a:r>
          </a:p>
        </p:txBody>
      </p:sp>
      <p:pic>
        <p:nvPicPr>
          <p:cNvPr id="10" name="Espace réservé du contenu 9">
            <a:extLst>
              <a:ext uri="{FF2B5EF4-FFF2-40B4-BE49-F238E27FC236}">
                <a16:creationId xmlns:a16="http://schemas.microsoft.com/office/drawing/2014/main" id="{30B47B95-4AAB-4C36-8747-9066CCC4A4C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p:blipFill>
        <p:spPr>
          <a:xfrm>
            <a:off x="4657969" y="1541222"/>
            <a:ext cx="5841128" cy="3676234"/>
          </a:xfrm>
          <a:prstGeom prst="rect">
            <a:avLst/>
          </a:prstGeom>
        </p:spPr>
      </p:pic>
      <p:sp>
        <p:nvSpPr>
          <p:cNvPr id="9" name="ZoneTexte 8"/>
          <p:cNvSpPr txBox="1"/>
          <p:nvPr/>
        </p:nvSpPr>
        <p:spPr>
          <a:xfrm>
            <a:off x="3031192" y="7200213"/>
            <a:ext cx="2252510" cy="338554"/>
          </a:xfrm>
          <a:prstGeom prst="rect">
            <a:avLst/>
          </a:prstGeom>
          <a:solidFill>
            <a:srgbClr val="2282BC"/>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fr-FR" sz="1600" dirty="0" smtClean="0">
                <a:latin typeface="Calibri" panose="020F0502020204030204" pitchFamily="34" charset="0"/>
              </a:rPr>
              <a:t>Stratégie territoriale</a:t>
            </a:r>
            <a:endParaRPr lang="fr-FR" sz="1600" dirty="0">
              <a:latin typeface="Calibri" panose="020F0502020204030204" pitchFamily="34" charset="0"/>
            </a:endParaRPr>
          </a:p>
        </p:txBody>
      </p:sp>
    </p:spTree>
    <p:extLst>
      <p:ext uri="{BB962C8B-B14F-4D97-AF65-F5344CB8AC3E}">
        <p14:creationId xmlns:p14="http://schemas.microsoft.com/office/powerpoint/2010/main" val="131218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E31D4F08-309C-4B80-A254-D05F2BB2C48D}"/>
              </a:ext>
            </a:extLst>
          </p:cNvPr>
          <p:cNvSpPr>
            <a:spLocks noGrp="1"/>
          </p:cNvSpPr>
          <p:nvPr>
            <p:ph type="sldNum" sz="quarter" idx="12"/>
          </p:nvPr>
        </p:nvSpPr>
        <p:spPr/>
        <p:txBody>
          <a:bodyPr/>
          <a:lstStyle/>
          <a:p>
            <a:fld id="{5CB245BE-D4DF-461A-A9C9-CD01768DDAD3}" type="slidenum">
              <a:rPr lang="fr-FR" smtClean="0"/>
              <a:pPr/>
              <a:t>6</a:t>
            </a:fld>
            <a:endParaRPr lang="fr-FR" dirty="0"/>
          </a:p>
        </p:txBody>
      </p:sp>
      <p:sp>
        <p:nvSpPr>
          <p:cNvPr id="4" name="Espace réservé du texte 3">
            <a:extLst>
              <a:ext uri="{FF2B5EF4-FFF2-40B4-BE49-F238E27FC236}">
                <a16:creationId xmlns:a16="http://schemas.microsoft.com/office/drawing/2014/main" id="{BD2BAC42-E607-450A-863E-DE5776C05F3E}"/>
              </a:ext>
            </a:extLst>
          </p:cNvPr>
          <p:cNvSpPr>
            <a:spLocks noGrp="1"/>
          </p:cNvSpPr>
          <p:nvPr>
            <p:ph type="body" sz="quarter" idx="14"/>
          </p:nvPr>
        </p:nvSpPr>
        <p:spPr/>
        <p:txBody>
          <a:bodyPr/>
          <a:lstStyle/>
          <a:p>
            <a:endParaRPr lang="fr-FR"/>
          </a:p>
        </p:txBody>
      </p:sp>
      <p:sp>
        <p:nvSpPr>
          <p:cNvPr id="5" name="Espace réservé du contenu 4">
            <a:extLst>
              <a:ext uri="{FF2B5EF4-FFF2-40B4-BE49-F238E27FC236}">
                <a16:creationId xmlns:a16="http://schemas.microsoft.com/office/drawing/2014/main" id="{EDB81FA5-DABC-4CE1-AAAA-B4797F076E41}"/>
              </a:ext>
            </a:extLst>
          </p:cNvPr>
          <p:cNvSpPr>
            <a:spLocks noGrp="1"/>
          </p:cNvSpPr>
          <p:nvPr>
            <p:ph sz="half" idx="15"/>
          </p:nvPr>
        </p:nvSpPr>
        <p:spPr>
          <a:xfrm>
            <a:off x="274320" y="1454070"/>
            <a:ext cx="4813495" cy="5354888"/>
          </a:xfrm>
        </p:spPr>
        <p:txBody>
          <a:bodyPr/>
          <a:lstStyle/>
          <a:p>
            <a:endParaRPr lang="fr-FR" dirty="0"/>
          </a:p>
        </p:txBody>
      </p:sp>
      <p:sp>
        <p:nvSpPr>
          <p:cNvPr id="6" name="Espace réservé du texte 5">
            <a:extLst>
              <a:ext uri="{FF2B5EF4-FFF2-40B4-BE49-F238E27FC236}">
                <a16:creationId xmlns:a16="http://schemas.microsoft.com/office/drawing/2014/main" id="{E0E27D5E-486F-4DEB-9FEA-96105670C61B}"/>
              </a:ext>
            </a:extLst>
          </p:cNvPr>
          <p:cNvSpPr>
            <a:spLocks noGrp="1"/>
          </p:cNvSpPr>
          <p:nvPr>
            <p:ph type="body" sz="quarter" idx="18"/>
          </p:nvPr>
        </p:nvSpPr>
        <p:spPr/>
        <p:txBody>
          <a:bodyPr/>
          <a:lstStyle/>
          <a:p>
            <a:r>
              <a:rPr lang="fr-FR" dirty="0"/>
              <a:t>Contexte régional : un SRCAE bientôt évalué et mis à jour</a:t>
            </a:r>
          </a:p>
        </p:txBody>
      </p:sp>
      <p:sp>
        <p:nvSpPr>
          <p:cNvPr id="8" name="Titre 7">
            <a:extLst>
              <a:ext uri="{FF2B5EF4-FFF2-40B4-BE49-F238E27FC236}">
                <a16:creationId xmlns:a16="http://schemas.microsoft.com/office/drawing/2014/main" id="{0AC1A2D9-BD61-4A2E-892C-9DA3FBC106DF}"/>
              </a:ext>
            </a:extLst>
          </p:cNvPr>
          <p:cNvSpPr>
            <a:spLocks noGrp="1"/>
          </p:cNvSpPr>
          <p:nvPr>
            <p:ph type="title"/>
          </p:nvPr>
        </p:nvSpPr>
        <p:spPr/>
        <p:txBody>
          <a:bodyPr/>
          <a:lstStyle/>
          <a:p>
            <a:r>
              <a:rPr lang="fr-FR" dirty="0"/>
              <a:t>PCAET : un SRCAE régional à suivre</a:t>
            </a:r>
          </a:p>
        </p:txBody>
      </p:sp>
      <p:sp>
        <p:nvSpPr>
          <p:cNvPr id="9" name="Espace réservé du contenu 8">
            <a:extLst>
              <a:ext uri="{FF2B5EF4-FFF2-40B4-BE49-F238E27FC236}">
                <a16:creationId xmlns:a16="http://schemas.microsoft.com/office/drawing/2014/main" id="{B91B0227-BF20-4DE8-BF45-F7A681775D7B}"/>
              </a:ext>
            </a:extLst>
          </p:cNvPr>
          <p:cNvSpPr>
            <a:spLocks noGrp="1"/>
          </p:cNvSpPr>
          <p:nvPr>
            <p:ph sz="quarter" idx="19"/>
          </p:nvPr>
        </p:nvSpPr>
        <p:spPr/>
        <p:txBody>
          <a:bodyPr/>
          <a:lstStyle/>
          <a:p>
            <a:endParaRPr lang="fr-FR"/>
          </a:p>
        </p:txBody>
      </p:sp>
      <p:sp>
        <p:nvSpPr>
          <p:cNvPr id="7" name="Espace réservé du contenu 6">
            <a:extLst>
              <a:ext uri="{FF2B5EF4-FFF2-40B4-BE49-F238E27FC236}">
                <a16:creationId xmlns:a16="http://schemas.microsoft.com/office/drawing/2014/main" id="{167C9012-948B-4F8B-BF9C-B57AAEA4F9A8}"/>
              </a:ext>
            </a:extLst>
          </p:cNvPr>
          <p:cNvSpPr>
            <a:spLocks noGrp="1"/>
          </p:cNvSpPr>
          <p:nvPr>
            <p:ph sz="half" idx="2"/>
          </p:nvPr>
        </p:nvSpPr>
        <p:spPr/>
        <p:txBody>
          <a:bodyPr/>
          <a:lstStyle/>
          <a:p>
            <a:endParaRPr lang="fr-FR"/>
          </a:p>
        </p:txBody>
      </p:sp>
      <p:pic>
        <p:nvPicPr>
          <p:cNvPr id="12" name="Image 11">
            <a:extLst>
              <a:ext uri="{FF2B5EF4-FFF2-40B4-BE49-F238E27FC236}">
                <a16:creationId xmlns:a16="http://schemas.microsoft.com/office/drawing/2014/main" id="{C507238D-DD2E-4E78-BE3B-BD8C2FD28896}"/>
              </a:ext>
            </a:extLst>
          </p:cNvPr>
          <p:cNvPicPr>
            <a:picLocks noChangeAspect="1"/>
          </p:cNvPicPr>
          <p:nvPr/>
        </p:nvPicPr>
        <p:blipFill>
          <a:blip r:embed="rId2"/>
          <a:stretch>
            <a:fillRect/>
          </a:stretch>
        </p:blipFill>
        <p:spPr>
          <a:xfrm>
            <a:off x="1857889" y="4157781"/>
            <a:ext cx="6317753" cy="2782045"/>
          </a:xfrm>
          <a:prstGeom prst="rect">
            <a:avLst/>
          </a:prstGeom>
        </p:spPr>
      </p:pic>
      <p:pic>
        <p:nvPicPr>
          <p:cNvPr id="14" name="Image 13">
            <a:extLst>
              <a:ext uri="{FF2B5EF4-FFF2-40B4-BE49-F238E27FC236}">
                <a16:creationId xmlns:a16="http://schemas.microsoft.com/office/drawing/2014/main" id="{B3883235-1CD6-4536-9F98-ADE1E1224642}"/>
              </a:ext>
            </a:extLst>
          </p:cNvPr>
          <p:cNvPicPr>
            <a:picLocks noChangeAspect="1"/>
          </p:cNvPicPr>
          <p:nvPr/>
        </p:nvPicPr>
        <p:blipFill>
          <a:blip r:embed="rId3"/>
          <a:stretch>
            <a:fillRect/>
          </a:stretch>
        </p:blipFill>
        <p:spPr>
          <a:xfrm>
            <a:off x="2000738" y="1312812"/>
            <a:ext cx="6127136" cy="2864760"/>
          </a:xfrm>
          <a:prstGeom prst="rect">
            <a:avLst/>
          </a:prstGeom>
        </p:spPr>
      </p:pic>
      <p:sp>
        <p:nvSpPr>
          <p:cNvPr id="11" name="ZoneTexte 10"/>
          <p:cNvSpPr txBox="1"/>
          <p:nvPr/>
        </p:nvSpPr>
        <p:spPr>
          <a:xfrm>
            <a:off x="3040920" y="7202061"/>
            <a:ext cx="2252510" cy="338554"/>
          </a:xfrm>
          <a:prstGeom prst="rect">
            <a:avLst/>
          </a:prstGeom>
          <a:solidFill>
            <a:srgbClr val="2282BC"/>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fr-FR" sz="1600" dirty="0" smtClean="0">
                <a:latin typeface="Calibri" panose="020F0502020204030204" pitchFamily="34" charset="0"/>
              </a:rPr>
              <a:t>Stratégie territoriale</a:t>
            </a:r>
            <a:endParaRPr lang="fr-FR" sz="1600" dirty="0">
              <a:latin typeface="Calibri" panose="020F0502020204030204" pitchFamily="34" charset="0"/>
            </a:endParaRPr>
          </a:p>
        </p:txBody>
      </p:sp>
    </p:spTree>
    <p:extLst>
      <p:ext uri="{BB962C8B-B14F-4D97-AF65-F5344CB8AC3E}">
        <p14:creationId xmlns:p14="http://schemas.microsoft.com/office/powerpoint/2010/main" val="149756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A88431-489D-401E-A0D5-B15D4A163A77}"/>
              </a:ext>
            </a:extLst>
          </p:cNvPr>
          <p:cNvSpPr>
            <a:spLocks noGrp="1"/>
          </p:cNvSpPr>
          <p:nvPr>
            <p:ph type="title"/>
          </p:nvPr>
        </p:nvSpPr>
        <p:spPr/>
        <p:txBody>
          <a:bodyPr>
            <a:normAutofit/>
          </a:bodyPr>
          <a:lstStyle/>
          <a:p>
            <a:r>
              <a:rPr lang="fr-FR" sz="3200" dirty="0"/>
              <a:t>Partie 1  : Objectifs et trajectoire climat-Air-Energie Pour les Portes Briardes</a:t>
            </a:r>
          </a:p>
        </p:txBody>
      </p:sp>
      <p:sp>
        <p:nvSpPr>
          <p:cNvPr id="3" name="Espace réservé du texte 2">
            <a:extLst>
              <a:ext uri="{FF2B5EF4-FFF2-40B4-BE49-F238E27FC236}">
                <a16:creationId xmlns:a16="http://schemas.microsoft.com/office/drawing/2014/main" id="{C65DC7F2-5E6C-4760-BAE7-710B8BCC732F}"/>
              </a:ext>
            </a:extLst>
          </p:cNvPr>
          <p:cNvSpPr>
            <a:spLocks noGrp="1"/>
          </p:cNvSpPr>
          <p:nvPr>
            <p:ph type="body" sz="quarter" idx="15"/>
          </p:nvPr>
        </p:nvSpPr>
        <p:spPr/>
        <p:txBody>
          <a:bodyPr/>
          <a:lstStyle/>
          <a:p>
            <a:endParaRPr lang="fr-FR"/>
          </a:p>
        </p:txBody>
      </p:sp>
      <p:sp>
        <p:nvSpPr>
          <p:cNvPr id="4" name="Espace réservé du numéro de diapositive 3">
            <a:extLst>
              <a:ext uri="{FF2B5EF4-FFF2-40B4-BE49-F238E27FC236}">
                <a16:creationId xmlns:a16="http://schemas.microsoft.com/office/drawing/2014/main" id="{514E1700-EBC2-4872-AB47-ADDA3078C8A7}"/>
              </a:ext>
            </a:extLst>
          </p:cNvPr>
          <p:cNvSpPr>
            <a:spLocks noGrp="1"/>
          </p:cNvSpPr>
          <p:nvPr>
            <p:ph type="sldNum" sz="quarter" idx="17"/>
          </p:nvPr>
        </p:nvSpPr>
        <p:spPr/>
        <p:txBody>
          <a:bodyPr/>
          <a:lstStyle/>
          <a:p>
            <a:fld id="{5CB245BE-D4DF-461A-A9C9-CD01768DDAD3}" type="slidenum">
              <a:rPr lang="fr-FR" smtClean="0"/>
              <a:pPr/>
              <a:t>7</a:t>
            </a:fld>
            <a:endParaRPr lang="fr-FR" dirty="0"/>
          </a:p>
        </p:txBody>
      </p:sp>
    </p:spTree>
    <p:extLst>
      <p:ext uri="{BB962C8B-B14F-4D97-AF65-F5344CB8AC3E}">
        <p14:creationId xmlns:p14="http://schemas.microsoft.com/office/powerpoint/2010/main" val="1309360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7D89A089-2B7D-4982-8B62-7EF1A36E1A35}"/>
              </a:ext>
            </a:extLst>
          </p:cNvPr>
          <p:cNvSpPr>
            <a:spLocks noGrp="1"/>
          </p:cNvSpPr>
          <p:nvPr>
            <p:ph type="sldNum" sz="quarter" idx="12"/>
          </p:nvPr>
        </p:nvSpPr>
        <p:spPr/>
        <p:txBody>
          <a:bodyPr/>
          <a:lstStyle/>
          <a:p>
            <a:fld id="{5CB245BE-D4DF-461A-A9C9-CD01768DDAD3}" type="slidenum">
              <a:rPr lang="fr-FR" smtClean="0"/>
              <a:pPr/>
              <a:t>8</a:t>
            </a:fld>
            <a:endParaRPr lang="fr-FR" dirty="0"/>
          </a:p>
        </p:txBody>
      </p:sp>
      <p:sp>
        <p:nvSpPr>
          <p:cNvPr id="4" name="Espace réservé du texte 3">
            <a:extLst>
              <a:ext uri="{FF2B5EF4-FFF2-40B4-BE49-F238E27FC236}">
                <a16:creationId xmlns:a16="http://schemas.microsoft.com/office/drawing/2014/main" id="{04F31287-DAB8-4D38-A22B-029100709E12}"/>
              </a:ext>
            </a:extLst>
          </p:cNvPr>
          <p:cNvSpPr>
            <a:spLocks noGrp="1"/>
          </p:cNvSpPr>
          <p:nvPr>
            <p:ph type="body" sz="quarter" idx="14"/>
          </p:nvPr>
        </p:nvSpPr>
        <p:spPr/>
        <p:txBody>
          <a:bodyPr/>
          <a:lstStyle/>
          <a:p>
            <a:r>
              <a:rPr lang="fr-FR" dirty="0"/>
              <a:t>Source : SRCAE Île-de-France (2012) et Stratégie Energie Climat Île-de-France (2018)</a:t>
            </a:r>
          </a:p>
        </p:txBody>
      </p:sp>
      <p:sp>
        <p:nvSpPr>
          <p:cNvPr id="5" name="Espace réservé du contenu 4">
            <a:extLst>
              <a:ext uri="{FF2B5EF4-FFF2-40B4-BE49-F238E27FC236}">
                <a16:creationId xmlns:a16="http://schemas.microsoft.com/office/drawing/2014/main" id="{61582891-9A21-4915-B710-555D4A4FC0BF}"/>
              </a:ext>
            </a:extLst>
          </p:cNvPr>
          <p:cNvSpPr>
            <a:spLocks noGrp="1"/>
          </p:cNvSpPr>
          <p:nvPr>
            <p:ph sz="half" idx="15"/>
          </p:nvPr>
        </p:nvSpPr>
        <p:spPr>
          <a:xfrm>
            <a:off x="274320" y="1454070"/>
            <a:ext cx="10143173" cy="5354888"/>
          </a:xfrm>
        </p:spPr>
        <p:txBody>
          <a:bodyPr/>
          <a:lstStyle/>
          <a:p>
            <a:pPr marL="171450" indent="-171450">
              <a:buFont typeface="Arial" panose="020B0604020202020204" pitchFamily="34" charset="0"/>
              <a:buChar char="•"/>
            </a:pPr>
            <a:r>
              <a:rPr lang="fr-FR" sz="1600" b="1" dirty="0">
                <a:latin typeface="Calibri" panose="020F0502020204030204" pitchFamily="34" charset="0"/>
                <a:cs typeface="Calibri" panose="020F0502020204030204" pitchFamily="34" charset="0"/>
              </a:rPr>
              <a:t>Contribuer à la lutte contre le dérèglement climatique :</a:t>
            </a:r>
          </a:p>
          <a:p>
            <a:pPr marL="361950"/>
            <a:r>
              <a:rPr lang="fr-FR" sz="1600" dirty="0">
                <a:latin typeface="Calibri" panose="020F0502020204030204" pitchFamily="34" charset="0"/>
                <a:cs typeface="Calibri" panose="020F0502020204030204" pitchFamily="34" charset="0"/>
              </a:rPr>
              <a:t>Baisse des émissions de gaz à effet de serre de 37% d’ici 2030 et de 93% d’ici 2050 par rapport à 2015</a:t>
            </a:r>
          </a:p>
          <a:p>
            <a:pPr marL="361950"/>
            <a:r>
              <a:rPr lang="fr-FR" sz="1600" dirty="0">
                <a:latin typeface="Calibri" panose="020F0502020204030204" pitchFamily="34" charset="0"/>
                <a:cs typeface="Calibri" panose="020F0502020204030204" pitchFamily="34" charset="0"/>
              </a:rPr>
              <a:t>Stabilisation de la séquestration carbone qui représentera 15% des émissions du territoire d’ici 2030 </a:t>
            </a:r>
          </a:p>
          <a:p>
            <a:pPr marL="171450" indent="-171450">
              <a:buFont typeface="Arial" panose="020B0604020202020204" pitchFamily="34" charset="0"/>
              <a:buChar char="•"/>
            </a:pPr>
            <a:r>
              <a:rPr lang="fr-FR" sz="1600" b="1" dirty="0">
                <a:latin typeface="Calibri" panose="020F0502020204030204" pitchFamily="34" charset="0"/>
                <a:cs typeface="Calibri" panose="020F0502020204030204" pitchFamily="34" charset="0"/>
              </a:rPr>
              <a:t>S’adapter aux conséquences du dérèglement climatique</a:t>
            </a:r>
          </a:p>
          <a:p>
            <a:pPr marL="171450" indent="-171450">
              <a:buFont typeface="Arial" panose="020B0604020202020204" pitchFamily="34" charset="0"/>
              <a:buChar char="•"/>
            </a:pPr>
            <a:r>
              <a:rPr lang="fr-FR" sz="1600" b="1" dirty="0">
                <a:latin typeface="Calibri" panose="020F0502020204030204" pitchFamily="34" charset="0"/>
                <a:cs typeface="Calibri" panose="020F0502020204030204" pitchFamily="34" charset="0"/>
              </a:rPr>
              <a:t>Réduire les consommations d’énergie : </a:t>
            </a:r>
          </a:p>
          <a:p>
            <a:pPr marL="358775">
              <a:tabLst>
                <a:tab pos="358775" algn="l"/>
              </a:tabLst>
            </a:pPr>
            <a:r>
              <a:rPr lang="fr-FR" sz="1600" dirty="0">
                <a:latin typeface="Calibri" panose="020F0502020204030204" pitchFamily="34" charset="0"/>
                <a:cs typeface="Calibri" panose="020F0502020204030204" pitchFamily="34" charset="0"/>
              </a:rPr>
              <a:t>Baisse des consommations d’énergie de 21% d’ici 2030 et de 51% d’ici 2050</a:t>
            </a:r>
          </a:p>
          <a:p>
            <a:pPr marL="171450" indent="-171450">
              <a:buFont typeface="Arial" panose="020B0604020202020204" pitchFamily="34" charset="0"/>
              <a:buChar char="•"/>
            </a:pPr>
            <a:r>
              <a:rPr lang="fr-FR" sz="1600" b="1" dirty="0">
                <a:latin typeface="Calibri" panose="020F0502020204030204" pitchFamily="34" charset="0"/>
                <a:cs typeface="Calibri" panose="020F0502020204030204" pitchFamily="34" charset="0"/>
              </a:rPr>
              <a:t>Améliorer la qualité de l’air</a:t>
            </a:r>
          </a:p>
          <a:p>
            <a:pPr marL="171450" indent="-171450">
              <a:buFont typeface="Arial" panose="020B0604020202020204" pitchFamily="34" charset="0"/>
              <a:buChar char="•"/>
            </a:pPr>
            <a:r>
              <a:rPr lang="fr-FR" sz="1600" b="1" dirty="0">
                <a:latin typeface="Calibri" panose="020F0502020204030204" pitchFamily="34" charset="0"/>
                <a:cs typeface="Calibri" panose="020F0502020204030204" pitchFamily="34" charset="0"/>
              </a:rPr>
              <a:t>Produire des énergies renouvelables :</a:t>
            </a:r>
          </a:p>
          <a:p>
            <a:pPr marL="358775"/>
            <a:r>
              <a:rPr lang="fr-FR" sz="1600" dirty="0">
                <a:latin typeface="Calibri" panose="020F0502020204030204" pitchFamily="34" charset="0"/>
                <a:cs typeface="Calibri" panose="020F0502020204030204" pitchFamily="34" charset="0"/>
              </a:rPr>
              <a:t>Multiplier par 30 la production d’énergie renouvelable du territoire d’ici 2030 pour atteindre 10% des consommations d’énergie </a:t>
            </a:r>
          </a:p>
          <a:p>
            <a:endParaRPr lang="fr-FR" dirty="0">
              <a:latin typeface="Calibri" panose="020F0502020204030204" pitchFamily="34" charset="0"/>
              <a:cs typeface="Calibri" panose="020F0502020204030204" pitchFamily="34" charset="0"/>
            </a:endParaRPr>
          </a:p>
          <a:p>
            <a:endParaRPr lang="fr-FR" dirty="0">
              <a:latin typeface="Calibri" panose="020F0502020204030204" pitchFamily="34" charset="0"/>
              <a:cs typeface="Calibri" panose="020F0502020204030204" pitchFamily="34" charset="0"/>
            </a:endParaRPr>
          </a:p>
          <a:p>
            <a:pPr marL="0" indent="0">
              <a:spcBef>
                <a:spcPts val="600"/>
              </a:spcBef>
              <a:buNone/>
            </a:pPr>
            <a:endParaRPr lang="fr-FR" sz="1100" dirty="0"/>
          </a:p>
        </p:txBody>
      </p:sp>
      <p:sp>
        <p:nvSpPr>
          <p:cNvPr id="6" name="Espace réservé du texte 5">
            <a:extLst>
              <a:ext uri="{FF2B5EF4-FFF2-40B4-BE49-F238E27FC236}">
                <a16:creationId xmlns:a16="http://schemas.microsoft.com/office/drawing/2014/main" id="{055E6AC1-2ECF-427D-9D20-01184EF3D217}"/>
              </a:ext>
            </a:extLst>
          </p:cNvPr>
          <p:cNvSpPr>
            <a:spLocks noGrp="1"/>
          </p:cNvSpPr>
          <p:nvPr>
            <p:ph type="body" sz="quarter" idx="18"/>
          </p:nvPr>
        </p:nvSpPr>
        <p:spPr/>
        <p:txBody>
          <a:bodyPr>
            <a:normAutofit/>
          </a:bodyPr>
          <a:lstStyle/>
          <a:p>
            <a:r>
              <a:rPr lang="fr-FR" sz="2000" dirty="0">
                <a:solidFill>
                  <a:srgbClr val="2282BC"/>
                </a:solidFill>
                <a:latin typeface="+mj-lt"/>
                <a:cs typeface="Calibri" panose="020F0502020204030204" pitchFamily="34" charset="0"/>
              </a:rPr>
              <a:t>5 axes forts du Plan Climat </a:t>
            </a:r>
          </a:p>
        </p:txBody>
      </p:sp>
      <p:sp>
        <p:nvSpPr>
          <p:cNvPr id="8" name="Titre 7">
            <a:extLst>
              <a:ext uri="{FF2B5EF4-FFF2-40B4-BE49-F238E27FC236}">
                <a16:creationId xmlns:a16="http://schemas.microsoft.com/office/drawing/2014/main" id="{9CFA8197-1D8B-4BEC-B7CD-76FAABA531C4}"/>
              </a:ext>
            </a:extLst>
          </p:cNvPr>
          <p:cNvSpPr>
            <a:spLocks noGrp="1"/>
          </p:cNvSpPr>
          <p:nvPr>
            <p:ph type="title"/>
          </p:nvPr>
        </p:nvSpPr>
        <p:spPr/>
        <p:txBody>
          <a:bodyPr>
            <a:normAutofit/>
          </a:bodyPr>
          <a:lstStyle/>
          <a:p>
            <a:r>
              <a:rPr lang="fr-FR" sz="3200" dirty="0"/>
              <a:t>Stratégie globale</a:t>
            </a:r>
          </a:p>
        </p:txBody>
      </p:sp>
      <p:sp>
        <p:nvSpPr>
          <p:cNvPr id="7" name="ZoneTexte 6"/>
          <p:cNvSpPr txBox="1"/>
          <p:nvPr/>
        </p:nvSpPr>
        <p:spPr>
          <a:xfrm>
            <a:off x="3093396" y="7202061"/>
            <a:ext cx="2252510" cy="338554"/>
          </a:xfrm>
          <a:prstGeom prst="rect">
            <a:avLst/>
          </a:prstGeom>
          <a:solidFill>
            <a:srgbClr val="2282BC"/>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fr-FR" sz="1600" dirty="0" smtClean="0">
                <a:latin typeface="Calibri" panose="020F0502020204030204" pitchFamily="34" charset="0"/>
              </a:rPr>
              <a:t>Stratégie territoriale</a:t>
            </a:r>
            <a:endParaRPr lang="fr-FR" sz="1600" dirty="0">
              <a:latin typeface="Calibri" panose="020F0502020204030204" pitchFamily="34" charset="0"/>
            </a:endParaRPr>
          </a:p>
        </p:txBody>
      </p:sp>
    </p:spTree>
    <p:extLst>
      <p:ext uri="{BB962C8B-B14F-4D97-AF65-F5344CB8AC3E}">
        <p14:creationId xmlns:p14="http://schemas.microsoft.com/office/powerpoint/2010/main" val="4086550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7D89A089-2B7D-4982-8B62-7EF1A36E1A35}"/>
              </a:ext>
            </a:extLst>
          </p:cNvPr>
          <p:cNvSpPr>
            <a:spLocks noGrp="1"/>
          </p:cNvSpPr>
          <p:nvPr>
            <p:ph type="sldNum" sz="quarter" idx="12"/>
          </p:nvPr>
        </p:nvSpPr>
        <p:spPr/>
        <p:txBody>
          <a:bodyPr/>
          <a:lstStyle/>
          <a:p>
            <a:fld id="{5CB245BE-D4DF-461A-A9C9-CD01768DDAD3}" type="slidenum">
              <a:rPr lang="fr-FR" smtClean="0"/>
              <a:pPr/>
              <a:t>9</a:t>
            </a:fld>
            <a:endParaRPr lang="fr-FR" dirty="0"/>
          </a:p>
        </p:txBody>
      </p:sp>
      <p:sp>
        <p:nvSpPr>
          <p:cNvPr id="4" name="Espace réservé du texte 3">
            <a:extLst>
              <a:ext uri="{FF2B5EF4-FFF2-40B4-BE49-F238E27FC236}">
                <a16:creationId xmlns:a16="http://schemas.microsoft.com/office/drawing/2014/main" id="{04F31287-DAB8-4D38-A22B-029100709E12}"/>
              </a:ext>
            </a:extLst>
          </p:cNvPr>
          <p:cNvSpPr>
            <a:spLocks noGrp="1"/>
          </p:cNvSpPr>
          <p:nvPr>
            <p:ph type="body" sz="quarter" idx="14"/>
          </p:nvPr>
        </p:nvSpPr>
        <p:spPr/>
        <p:txBody>
          <a:bodyPr/>
          <a:lstStyle/>
          <a:p>
            <a:r>
              <a:rPr lang="fr-FR" dirty="0"/>
              <a:t>Source : SRCAE Île-de-France (2012) et Stratégie Energie Climat Île-de-France (2018)</a:t>
            </a:r>
          </a:p>
        </p:txBody>
      </p:sp>
      <p:sp>
        <p:nvSpPr>
          <p:cNvPr id="6" name="Espace réservé du texte 5">
            <a:extLst>
              <a:ext uri="{FF2B5EF4-FFF2-40B4-BE49-F238E27FC236}">
                <a16:creationId xmlns:a16="http://schemas.microsoft.com/office/drawing/2014/main" id="{055E6AC1-2ECF-427D-9D20-01184EF3D217}"/>
              </a:ext>
            </a:extLst>
          </p:cNvPr>
          <p:cNvSpPr>
            <a:spLocks noGrp="1"/>
          </p:cNvSpPr>
          <p:nvPr>
            <p:ph type="body" sz="quarter" idx="18"/>
          </p:nvPr>
        </p:nvSpPr>
        <p:spPr/>
        <p:txBody>
          <a:bodyPr/>
          <a:lstStyle/>
          <a:p>
            <a:r>
              <a:rPr lang="fr-FR" dirty="0"/>
              <a:t>Une stratégie de transition construite sur 8 thématiques et 24 orientations</a:t>
            </a:r>
          </a:p>
        </p:txBody>
      </p:sp>
      <p:sp>
        <p:nvSpPr>
          <p:cNvPr id="8" name="Titre 7">
            <a:extLst>
              <a:ext uri="{FF2B5EF4-FFF2-40B4-BE49-F238E27FC236}">
                <a16:creationId xmlns:a16="http://schemas.microsoft.com/office/drawing/2014/main" id="{9CFA8197-1D8B-4BEC-B7CD-76FAABA531C4}"/>
              </a:ext>
            </a:extLst>
          </p:cNvPr>
          <p:cNvSpPr>
            <a:spLocks noGrp="1"/>
          </p:cNvSpPr>
          <p:nvPr>
            <p:ph type="title"/>
          </p:nvPr>
        </p:nvSpPr>
        <p:spPr/>
        <p:txBody>
          <a:bodyPr>
            <a:normAutofit/>
          </a:bodyPr>
          <a:lstStyle/>
          <a:p>
            <a:r>
              <a:rPr lang="fr-FR" sz="3200" dirty="0"/>
              <a:t>Stratégie globale</a:t>
            </a:r>
          </a:p>
        </p:txBody>
      </p:sp>
      <p:sp>
        <p:nvSpPr>
          <p:cNvPr id="9" name="Espace réservé du contenu 8">
            <a:extLst>
              <a:ext uri="{FF2B5EF4-FFF2-40B4-BE49-F238E27FC236}">
                <a16:creationId xmlns:a16="http://schemas.microsoft.com/office/drawing/2014/main" id="{DD2681B7-12BD-476F-9EF5-1BAB876E461D}"/>
              </a:ext>
            </a:extLst>
          </p:cNvPr>
          <p:cNvSpPr>
            <a:spLocks noGrp="1"/>
          </p:cNvSpPr>
          <p:nvPr>
            <p:ph sz="quarter" idx="19"/>
          </p:nvPr>
        </p:nvSpPr>
        <p:spPr>
          <a:xfrm>
            <a:off x="274320" y="1454150"/>
            <a:ext cx="10204768" cy="4329235"/>
          </a:xfrm>
        </p:spPr>
        <p:txBody>
          <a:bodyPr/>
          <a:lstStyle/>
          <a:p>
            <a:pPr algn="just"/>
            <a:r>
              <a:rPr lang="fr-FR" sz="1600" dirty="0">
                <a:solidFill>
                  <a:srgbClr val="2282BC"/>
                </a:solidFill>
                <a:latin typeface="Calibri" panose="020F0502020204030204" pitchFamily="34" charset="0"/>
                <a:cs typeface="Calibri" panose="020F0502020204030204" pitchFamily="34" charset="0"/>
              </a:rPr>
              <a:t>… déclinés en 8 axes thématiques :</a:t>
            </a:r>
          </a:p>
          <a:p>
            <a:pPr marL="457200" indent="-457200" algn="l">
              <a:lnSpc>
                <a:spcPct val="120000"/>
              </a:lnSpc>
              <a:spcBef>
                <a:spcPts val="600"/>
              </a:spcBef>
              <a:buFont typeface="+mj-lt"/>
              <a:buAutoNum type="arabicPeriod"/>
            </a:pPr>
            <a:r>
              <a:rPr lang="fr-FR" sz="1600" dirty="0">
                <a:solidFill>
                  <a:schemeClr val="tx1"/>
                </a:solidFill>
                <a:latin typeface="Calibri" panose="020F0502020204030204" pitchFamily="34" charset="0"/>
                <a:cs typeface="Calibri" panose="020F0502020204030204" pitchFamily="34" charset="0"/>
              </a:rPr>
              <a:t>Habitat et urbanisme</a:t>
            </a:r>
          </a:p>
          <a:p>
            <a:pPr marL="457200" indent="-457200" algn="l">
              <a:lnSpc>
                <a:spcPct val="120000"/>
              </a:lnSpc>
              <a:spcBef>
                <a:spcPts val="600"/>
              </a:spcBef>
              <a:buFont typeface="+mj-lt"/>
              <a:buAutoNum type="arabicPeriod"/>
            </a:pPr>
            <a:r>
              <a:rPr lang="fr-FR" sz="1600" dirty="0">
                <a:solidFill>
                  <a:schemeClr val="tx1"/>
                </a:solidFill>
                <a:latin typeface="Calibri" panose="020F0502020204030204" pitchFamily="34" charset="0"/>
                <a:cs typeface="Calibri" panose="020F0502020204030204" pitchFamily="34" charset="0"/>
              </a:rPr>
              <a:t>Mobilité</a:t>
            </a:r>
          </a:p>
          <a:p>
            <a:pPr marL="457200" indent="-457200" algn="l">
              <a:lnSpc>
                <a:spcPct val="120000"/>
              </a:lnSpc>
              <a:spcBef>
                <a:spcPts val="600"/>
              </a:spcBef>
              <a:buFont typeface="+mj-lt"/>
              <a:buAutoNum type="arabicPeriod"/>
            </a:pPr>
            <a:r>
              <a:rPr lang="fr-FR" sz="1600" dirty="0">
                <a:solidFill>
                  <a:schemeClr val="tx1"/>
                </a:solidFill>
                <a:latin typeface="Calibri" panose="020F0502020204030204" pitchFamily="34" charset="0"/>
                <a:cs typeface="Calibri" panose="020F0502020204030204" pitchFamily="34" charset="0"/>
              </a:rPr>
              <a:t>Economie locale, tourisme et déchets</a:t>
            </a:r>
          </a:p>
          <a:p>
            <a:pPr marL="457200" indent="-457200" algn="l">
              <a:lnSpc>
                <a:spcPct val="120000"/>
              </a:lnSpc>
              <a:spcBef>
                <a:spcPts val="600"/>
              </a:spcBef>
              <a:buFont typeface="+mj-lt"/>
              <a:buAutoNum type="arabicPeriod"/>
            </a:pPr>
            <a:r>
              <a:rPr lang="fr-FR" sz="1600" dirty="0">
                <a:solidFill>
                  <a:schemeClr val="tx1"/>
                </a:solidFill>
                <a:latin typeface="Calibri" panose="020F0502020204030204" pitchFamily="34" charset="0"/>
                <a:cs typeface="Calibri" panose="020F0502020204030204" pitchFamily="34" charset="0"/>
              </a:rPr>
              <a:t>Agriculture et alimentation</a:t>
            </a:r>
          </a:p>
          <a:p>
            <a:pPr marL="457200" indent="-457200" algn="l">
              <a:lnSpc>
                <a:spcPct val="120000"/>
              </a:lnSpc>
              <a:spcBef>
                <a:spcPts val="600"/>
              </a:spcBef>
              <a:buFont typeface="+mj-lt"/>
              <a:buAutoNum type="arabicPeriod"/>
            </a:pPr>
            <a:r>
              <a:rPr lang="fr-FR" sz="1600" dirty="0">
                <a:solidFill>
                  <a:schemeClr val="tx1"/>
                </a:solidFill>
                <a:latin typeface="Calibri" panose="020F0502020204030204" pitchFamily="34" charset="0"/>
                <a:cs typeface="Calibri" panose="020F0502020204030204" pitchFamily="34" charset="0"/>
              </a:rPr>
              <a:t>Production d’énergie renouvelables </a:t>
            </a:r>
          </a:p>
          <a:p>
            <a:pPr marL="457200" indent="-457200" algn="l">
              <a:lnSpc>
                <a:spcPct val="120000"/>
              </a:lnSpc>
              <a:spcBef>
                <a:spcPts val="600"/>
              </a:spcBef>
              <a:buFont typeface="+mj-lt"/>
              <a:buAutoNum type="arabicPeriod"/>
            </a:pPr>
            <a:r>
              <a:rPr lang="fr-FR" sz="1600" dirty="0">
                <a:solidFill>
                  <a:schemeClr val="tx1"/>
                </a:solidFill>
                <a:latin typeface="Calibri" panose="020F0502020204030204" pitchFamily="34" charset="0"/>
                <a:cs typeface="Calibri" panose="020F0502020204030204" pitchFamily="34" charset="0"/>
              </a:rPr>
              <a:t>Préservation des espaces et ressources naturelles (forêts, eau) </a:t>
            </a:r>
          </a:p>
          <a:p>
            <a:pPr marL="457200" indent="-457200" algn="l">
              <a:lnSpc>
                <a:spcPct val="120000"/>
              </a:lnSpc>
              <a:spcBef>
                <a:spcPts val="600"/>
              </a:spcBef>
              <a:buFont typeface="+mj-lt"/>
              <a:buAutoNum type="arabicPeriod"/>
            </a:pPr>
            <a:r>
              <a:rPr lang="fr-FR" sz="1600" dirty="0">
                <a:solidFill>
                  <a:schemeClr val="tx1"/>
                </a:solidFill>
                <a:latin typeface="Calibri" panose="020F0502020204030204" pitchFamily="34" charset="0"/>
                <a:cs typeface="Calibri" panose="020F0502020204030204" pitchFamily="34" charset="0"/>
              </a:rPr>
              <a:t>Exemplarité des collectivités (intercommunalité et communes)</a:t>
            </a:r>
          </a:p>
          <a:p>
            <a:pPr marL="457200" indent="-457200" algn="l">
              <a:lnSpc>
                <a:spcPct val="120000"/>
              </a:lnSpc>
              <a:spcBef>
                <a:spcPts val="600"/>
              </a:spcBef>
              <a:buFont typeface="+mj-lt"/>
              <a:buAutoNum type="arabicPeriod"/>
            </a:pPr>
            <a:r>
              <a:rPr lang="fr-FR" sz="1600" dirty="0">
                <a:solidFill>
                  <a:schemeClr val="tx1"/>
                </a:solidFill>
                <a:latin typeface="Calibri" panose="020F0502020204030204" pitchFamily="34" charset="0"/>
                <a:cs typeface="Calibri" panose="020F0502020204030204" pitchFamily="34" charset="0"/>
              </a:rPr>
              <a:t>Culture commune et mobilisation des acteurs</a:t>
            </a:r>
          </a:p>
        </p:txBody>
      </p:sp>
      <p:pic>
        <p:nvPicPr>
          <p:cNvPr id="11" name="Espace réservé pour une image  23">
            <a:extLst>
              <a:ext uri="{FF2B5EF4-FFF2-40B4-BE49-F238E27FC236}">
                <a16:creationId xmlns:a16="http://schemas.microsoft.com/office/drawing/2014/main" id="{7AB7E244-7E05-4D62-BEC9-DD6CB060FBEB}"/>
              </a:ext>
            </a:extLst>
          </p:cNvPr>
          <p:cNvPicPr>
            <a:picLocks noChangeAspect="1"/>
          </p:cNvPicPr>
          <p:nvPr/>
        </p:nvPicPr>
        <p:blipFill rotWithShape="1">
          <a:blip r:embed="rId3">
            <a:extLst>
              <a:ext uri="{28A0092B-C50C-407E-A947-70E740481C1C}">
                <a14:useLocalDpi xmlns:a14="http://schemas.microsoft.com/office/drawing/2010/main" val="0"/>
              </a:ext>
            </a:extLst>
          </a:blip>
          <a:srcRect l="1250" r="1250"/>
          <a:stretch/>
        </p:blipFill>
        <p:spPr>
          <a:xfrm>
            <a:off x="6113576" y="4053499"/>
            <a:ext cx="334254" cy="334254"/>
          </a:xfrm>
          <a:prstGeom prst="rect">
            <a:avLst/>
          </a:prstGeom>
        </p:spPr>
      </p:pic>
      <p:pic>
        <p:nvPicPr>
          <p:cNvPr id="12" name="Espace réservé pour une image  26">
            <a:extLst>
              <a:ext uri="{FF2B5EF4-FFF2-40B4-BE49-F238E27FC236}">
                <a16:creationId xmlns:a16="http://schemas.microsoft.com/office/drawing/2014/main" id="{90141A62-5C8C-4AB3-918C-3DC55D8353A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909746" y="4397448"/>
            <a:ext cx="334254" cy="334254"/>
          </a:xfrm>
          <a:prstGeom prst="rect">
            <a:avLst/>
          </a:prstGeom>
        </p:spPr>
      </p:pic>
      <p:pic>
        <p:nvPicPr>
          <p:cNvPr id="13" name="Espace réservé pour une image  11">
            <a:extLst>
              <a:ext uri="{FF2B5EF4-FFF2-40B4-BE49-F238E27FC236}">
                <a16:creationId xmlns:a16="http://schemas.microsoft.com/office/drawing/2014/main" id="{0836873C-F918-4A90-BDE9-A53D13C036F7}"/>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02" r="602"/>
          <a:stretch/>
        </p:blipFill>
        <p:spPr bwMode="auto">
          <a:xfrm>
            <a:off x="2663236" y="1761431"/>
            <a:ext cx="341170" cy="341170"/>
          </a:xfrm>
          <a:prstGeom prst="rect">
            <a:avLst/>
          </a:prstGeom>
          <a:noFill/>
          <a:extLst>
            <a:ext uri="{909E8E84-426E-40DD-AFC4-6F175D3DCCD1}">
              <a14:hiddenFill xmlns:a14="http://schemas.microsoft.com/office/drawing/2010/main">
                <a:solidFill>
                  <a:srgbClr val="FFFFFF"/>
                </a:solidFill>
              </a14:hiddenFill>
            </a:ext>
          </a:extLst>
        </p:spPr>
      </p:pic>
      <p:pic>
        <p:nvPicPr>
          <p:cNvPr id="14" name="Espace réservé pour une image  8">
            <a:extLst>
              <a:ext uri="{FF2B5EF4-FFF2-40B4-BE49-F238E27FC236}">
                <a16:creationId xmlns:a16="http://schemas.microsoft.com/office/drawing/2014/main" id="{A51D1C86-1DA1-44A8-AF41-5AA36A664882}"/>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a:stretch/>
        </p:blipFill>
        <p:spPr>
          <a:xfrm>
            <a:off x="1638969" y="2140394"/>
            <a:ext cx="350213" cy="350213"/>
          </a:xfrm>
          <a:prstGeom prst="rect">
            <a:avLst/>
          </a:prstGeom>
        </p:spPr>
      </p:pic>
      <p:pic>
        <p:nvPicPr>
          <p:cNvPr id="15" name="Image 14">
            <a:extLst>
              <a:ext uri="{FF2B5EF4-FFF2-40B4-BE49-F238E27FC236}">
                <a16:creationId xmlns:a16="http://schemas.microsoft.com/office/drawing/2014/main" id="{98ADB28F-5BD1-4C99-896E-D41F4681A9F3}"/>
              </a:ext>
            </a:extLst>
          </p:cNvPr>
          <p:cNvPicPr>
            <a:picLocks noChangeAspect="1"/>
          </p:cNvPicPr>
          <p:nvPr/>
        </p:nvPicPr>
        <p:blipFill>
          <a:blip r:embed="rId7"/>
          <a:stretch>
            <a:fillRect/>
          </a:stretch>
        </p:blipFill>
        <p:spPr>
          <a:xfrm>
            <a:off x="4071034" y="2498996"/>
            <a:ext cx="334254" cy="334254"/>
          </a:xfrm>
          <a:prstGeom prst="rect">
            <a:avLst/>
          </a:prstGeom>
        </p:spPr>
      </p:pic>
      <p:pic>
        <p:nvPicPr>
          <p:cNvPr id="16" name="Espace réservé du contenu 4">
            <a:extLst>
              <a:ext uri="{FF2B5EF4-FFF2-40B4-BE49-F238E27FC236}">
                <a16:creationId xmlns:a16="http://schemas.microsoft.com/office/drawing/2014/main" id="{C77FDDB9-3AA2-4AAF-A62D-CDC948E7F37A}"/>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3920685" y="3280095"/>
            <a:ext cx="334254" cy="334254"/>
          </a:xfrm>
          <a:prstGeom prst="rect">
            <a:avLst/>
          </a:prstGeom>
        </p:spPr>
      </p:pic>
      <p:pic>
        <p:nvPicPr>
          <p:cNvPr id="17" name="Espace réservé pour une image  13">
            <a:extLst>
              <a:ext uri="{FF2B5EF4-FFF2-40B4-BE49-F238E27FC236}">
                <a16:creationId xmlns:a16="http://schemas.microsoft.com/office/drawing/2014/main" id="{B03BA18D-8089-4F6C-A3A6-AEA94238CDCB}"/>
              </a:ext>
            </a:extLst>
          </p:cNvPr>
          <p:cNvPicPr>
            <a:picLocks noChangeAspect="1"/>
          </p:cNvPicPr>
          <p:nvPr/>
        </p:nvPicPr>
        <p:blipFill>
          <a:blip r:embed="rId9" cstate="hqprint">
            <a:extLst>
              <a:ext uri="{28A0092B-C50C-407E-A947-70E740481C1C}">
                <a14:useLocalDpi xmlns:a14="http://schemas.microsoft.com/office/drawing/2010/main" val="0"/>
              </a:ext>
            </a:extLst>
          </a:blip>
          <a:srcRect/>
          <a:stretch>
            <a:fillRect/>
          </a:stretch>
        </p:blipFill>
        <p:spPr>
          <a:xfrm>
            <a:off x="6113576" y="3506175"/>
            <a:ext cx="334254" cy="334254"/>
          </a:xfrm>
          <a:prstGeom prst="rect">
            <a:avLst/>
          </a:prstGeom>
        </p:spPr>
      </p:pic>
      <p:pic>
        <p:nvPicPr>
          <p:cNvPr id="18" name="Espace réservé pour une image  11">
            <a:extLst>
              <a:ext uri="{FF2B5EF4-FFF2-40B4-BE49-F238E27FC236}">
                <a16:creationId xmlns:a16="http://schemas.microsoft.com/office/drawing/2014/main" id="{92D97430-863B-47B9-92D2-11FC27241F03}"/>
              </a:ext>
            </a:extLst>
          </p:cNvPr>
          <p:cNvPicPr>
            <a:picLocks noChangeAspect="1"/>
          </p:cNvPicPr>
          <p:nvPr/>
        </p:nvPicPr>
        <p:blipFill>
          <a:blip r:embed="rId10" cstate="hqprint">
            <a:extLst>
              <a:ext uri="{28A0092B-C50C-407E-A947-70E740481C1C}">
                <a14:useLocalDpi xmlns:a14="http://schemas.microsoft.com/office/drawing/2010/main" val="0"/>
              </a:ext>
            </a:extLst>
          </a:blip>
          <a:srcRect/>
          <a:stretch>
            <a:fillRect/>
          </a:stretch>
        </p:blipFill>
        <p:spPr>
          <a:xfrm>
            <a:off x="3131938" y="2905827"/>
            <a:ext cx="334254" cy="334254"/>
          </a:xfrm>
          <a:prstGeom prst="rect">
            <a:avLst/>
          </a:prstGeom>
        </p:spPr>
      </p:pic>
      <p:sp>
        <p:nvSpPr>
          <p:cNvPr id="19" name="ZoneTexte 18"/>
          <p:cNvSpPr txBox="1"/>
          <p:nvPr/>
        </p:nvSpPr>
        <p:spPr>
          <a:xfrm>
            <a:off x="3053808" y="7180236"/>
            <a:ext cx="2252510" cy="338554"/>
          </a:xfrm>
          <a:prstGeom prst="rect">
            <a:avLst/>
          </a:prstGeom>
          <a:solidFill>
            <a:srgbClr val="2282BC"/>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fr-FR" sz="1600" dirty="0" smtClean="0">
                <a:latin typeface="Calibri" panose="020F0502020204030204" pitchFamily="34" charset="0"/>
              </a:rPr>
              <a:t>Stratégie territoriale</a:t>
            </a:r>
            <a:endParaRPr lang="fr-FR" sz="1600" dirty="0">
              <a:latin typeface="Calibri" panose="020F0502020204030204" pitchFamily="34" charset="0"/>
            </a:endParaRPr>
          </a:p>
        </p:txBody>
      </p:sp>
    </p:spTree>
    <p:extLst>
      <p:ext uri="{BB962C8B-B14F-4D97-AF65-F5344CB8AC3E}">
        <p14:creationId xmlns:p14="http://schemas.microsoft.com/office/powerpoint/2010/main" val="1270263954"/>
      </p:ext>
    </p:extLst>
  </p:cSld>
  <p:clrMapOvr>
    <a:masterClrMapping/>
  </p:clrMapOvr>
</p:sld>
</file>

<file path=ppt/theme/theme1.xml><?xml version="1.0" encoding="utf-8"?>
<a:theme xmlns:a="http://schemas.openxmlformats.org/drawingml/2006/main" name="BLevolution">
  <a:themeElements>
    <a:clrScheme name="bl">
      <a:dk1>
        <a:sysClr val="windowText" lastClr="000000"/>
      </a:dk1>
      <a:lt1>
        <a:sysClr val="window" lastClr="FFFFFF"/>
      </a:lt1>
      <a:dk2>
        <a:srgbClr val="333333"/>
      </a:dk2>
      <a:lt2>
        <a:srgbClr val="E4E3DD"/>
      </a:lt2>
      <a:accent1>
        <a:srgbClr val="0080A0"/>
      </a:accent1>
      <a:accent2>
        <a:srgbClr val="60C010"/>
      </a:accent2>
      <a:accent3>
        <a:srgbClr val="ED7F50"/>
      </a:accent3>
      <a:accent4>
        <a:srgbClr val="FFFF00"/>
      </a:accent4>
      <a:accent5>
        <a:srgbClr val="CC66FF"/>
      </a:accent5>
      <a:accent6>
        <a:srgbClr val="00B050"/>
      </a:accent6>
      <a:hlink>
        <a:srgbClr val="8DA440"/>
      </a:hlink>
      <a:folHlink>
        <a:srgbClr val="4C4F3F"/>
      </a:folHlink>
    </a:clrScheme>
    <a:fontScheme name="Personnalisé 5">
      <a:majorFont>
        <a:latin typeface="Arial Nova Cond"/>
        <a:ea typeface=""/>
        <a:cs typeface=""/>
      </a:majorFont>
      <a:minorFont>
        <a:latin typeface="Arial"/>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44709</TotalTime>
  <Words>2343</Words>
  <Application>Microsoft Office PowerPoint</Application>
  <PresentationFormat>Personnalisé</PresentationFormat>
  <Paragraphs>309</Paragraphs>
  <Slides>24</Slides>
  <Notes>4</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24</vt:i4>
      </vt:variant>
    </vt:vector>
  </HeadingPairs>
  <TitlesOfParts>
    <vt:vector size="32" baseType="lpstr">
      <vt:lpstr>ＭＳ Ｐゴシック</vt:lpstr>
      <vt:lpstr>Arial</vt:lpstr>
      <vt:lpstr>Arial Nova Cond</vt:lpstr>
      <vt:lpstr>Arial Nova Light</vt:lpstr>
      <vt:lpstr>Calibri</vt:lpstr>
      <vt:lpstr>Calibri Light</vt:lpstr>
      <vt:lpstr>Wingdings</vt:lpstr>
      <vt:lpstr>BLevolution</vt:lpstr>
      <vt:lpstr>Présentation PowerPoint</vt:lpstr>
      <vt:lpstr>Les étapes d’un Plan Climat Energie Territorial</vt:lpstr>
      <vt:lpstr>Que doit contenir une stratégie territoriale du PCAET?</vt:lpstr>
      <vt:lpstr>Méthode d’élaboration de la stratégie territoriale</vt:lpstr>
      <vt:lpstr>PCAET : un contexte national fort</vt:lpstr>
      <vt:lpstr>PCAET : un SRCAE régional à suivre</vt:lpstr>
      <vt:lpstr>Partie 1  : Objectifs et trajectoire climat-Air-Energie Pour les Portes Briardes</vt:lpstr>
      <vt:lpstr>Stratégie globale</vt:lpstr>
      <vt:lpstr>Stratégie globale</vt:lpstr>
      <vt:lpstr>Trajectoire Portes Briardes entre Villes et Forêts</vt:lpstr>
      <vt:lpstr>Trajectoire Portes Briardes entre Villes et Forêts</vt:lpstr>
      <vt:lpstr>Trajectoire Portes Briardes entre Villes et Forêts</vt:lpstr>
      <vt:lpstr>Partie 2 : Déclinaison par thématique</vt:lpstr>
      <vt:lpstr>8 thématiques</vt:lpstr>
      <vt:lpstr>1. Habitat et urbanisme</vt:lpstr>
      <vt:lpstr>2. Mobilité </vt:lpstr>
      <vt:lpstr>3. Economie locale et déchets</vt:lpstr>
      <vt:lpstr>4. Agriculture et alimentation</vt:lpstr>
      <vt:lpstr>5. Production d’énergie renouvelable</vt:lpstr>
      <vt:lpstr>6. Préservation des espaces et ressources naturelles  (forêts, biodiversité,  eau)</vt:lpstr>
      <vt:lpstr>7. Exemplarité des collectivités (intercommunalité et communes)</vt:lpstr>
      <vt:lpstr>8. Culture commune et mobilisation de tous les acteurs</vt:lpstr>
      <vt:lpstr>Prochaines étapes</vt:lpstr>
      <vt:lpstr>Prochaines étapes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Alexandra</dc:creator>
  <cp:lastModifiedBy>GAMBLIN Marion</cp:lastModifiedBy>
  <cp:revision>3448</cp:revision>
  <cp:lastPrinted>2019-06-24T15:34:36Z</cp:lastPrinted>
  <dcterms:created xsi:type="dcterms:W3CDTF">2018-05-18T08:17:39Z</dcterms:created>
  <dcterms:modified xsi:type="dcterms:W3CDTF">2021-04-29T13:16:28Z</dcterms:modified>
</cp:coreProperties>
</file>